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648" r:id="rId5"/>
  </p:sldMasterIdLst>
  <p:notesMasterIdLst>
    <p:notesMasterId r:id="rId27"/>
  </p:notesMasterIdLst>
  <p:sldIdLst>
    <p:sldId id="259" r:id="rId6"/>
    <p:sldId id="272" r:id="rId7"/>
    <p:sldId id="276" r:id="rId8"/>
    <p:sldId id="481" r:id="rId9"/>
    <p:sldId id="480" r:id="rId10"/>
    <p:sldId id="479" r:id="rId11"/>
    <p:sldId id="474" r:id="rId12"/>
    <p:sldId id="477" r:id="rId13"/>
    <p:sldId id="425" r:id="rId14"/>
    <p:sldId id="476" r:id="rId15"/>
    <p:sldId id="478" r:id="rId16"/>
    <p:sldId id="460" r:id="rId17"/>
    <p:sldId id="461" r:id="rId18"/>
    <p:sldId id="465" r:id="rId19"/>
    <p:sldId id="434" r:id="rId20"/>
    <p:sldId id="423" r:id="rId21"/>
    <p:sldId id="484" r:id="rId22"/>
    <p:sldId id="485" r:id="rId23"/>
    <p:sldId id="482" r:id="rId24"/>
    <p:sldId id="487" r:id="rId25"/>
    <p:sldId id="468"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D42205-6587-4606-9F0E-A6F6183C5179}">
          <p14:sldIdLst>
            <p14:sldId id="259"/>
          </p14:sldIdLst>
        </p14:section>
        <p14:section name="Section A: Strategic case for APST" id="{65260B92-496B-4161-B3D4-F773E58C606C}">
          <p14:sldIdLst>
            <p14:sldId id="272"/>
            <p14:sldId id="276"/>
            <p14:sldId id="481"/>
            <p14:sldId id="480"/>
            <p14:sldId id="479"/>
            <p14:sldId id="474"/>
            <p14:sldId id="477"/>
            <p14:sldId id="425"/>
            <p14:sldId id="476"/>
            <p14:sldId id="478"/>
            <p14:sldId id="460"/>
            <p14:sldId id="461"/>
            <p14:sldId id="465"/>
            <p14:sldId id="434"/>
            <p14:sldId id="423"/>
            <p14:sldId id="484"/>
            <p14:sldId id="485"/>
            <p14:sldId id="482"/>
            <p14:sldId id="487"/>
            <p14:sldId id="46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27E804-569F-ACF9-D25F-9180339733C8}" name="FULLER, Maria" initials="FM" userId="S::Maria.FULLER@education.gov.uk::6143275c-72fa-44e2-9131-7785b757f439" providerId="AD"/>
  <p188:author id="{037EE514-BCBE-CC5B-E422-81167CEBED85}" name="BOND, Laura" initials="BL" userId="S::Laura.BOND@EDUCATION.GOV.UK::babd7ce2-65e6-411f-9bf0-c1fa89627587" providerId="AD"/>
  <p188:author id="{68E4FC1E-4D89-B506-1D0F-DF0E8A176671}" name="NZEGWU, Fiona" initials="NF" userId="S::Fiona.NZEGWU@EDUCATION.GOV.UK::4f15e9cd-d610-4331-9b63-ac20003a2d73" providerId="AD"/>
  <p188:author id="{E8564C2C-D5B0-67C3-AC27-52F672D53D34}" name="BURRHA, Rupinder" initials="BR" userId="S::Rupinder.BURRHA@EDUCATION.GOV.UK::452832a6-3ec7-4892-aa58-20436d3ef206" providerId="AD"/>
  <p188:author id="{8F47285F-DE60-571E-CC5A-4EEE681A7767}" name="YEUNG, Kate" initials="YK" userId="S::Kate.YEUNG@EDUCATION.GOV.UK::7af11c3b-c122-4d5d-adc2-1490335d6131" providerId="AD"/>
  <p188:author id="{EDE2CB6B-0043-7361-2829-EA8011D8E37B}" name="BURRHA, Rupinder" initials="BR" userId="S::rupinder.burrha@education.gov.uk::452832a6-3ec7-4892-aa58-20436d3ef206" providerId="AD"/>
  <p188:author id="{EC77CB9D-AC76-05D4-F904-7DD70E78C4A1}" name="BORE, Pippa" initials="BP" userId="S::Pippa.BORE@EDUCATION.GOV.UK::c4a5fe0e-4421-4987-99f1-901a840801ee" providerId="AD"/>
  <p188:author id="{0459B8A0-44E1-6F58-1901-899F69505BEA}" name="BENTLEY, Emily" initials="BE" userId="S::Emily.BENTLEY@EDUCATION.GOV.UK::1da43d61-5cd8-42eb-9c66-f1dedf8f9440" providerId="AD"/>
  <p188:author id="{21AADDDC-5D49-A586-B49D-BDF411966624}" name="Natalie Picken" initials="NP" userId="S::npicken@randeurope.org::33cb4fc9-4d0b-482f-a2ab-29ec1df064aa" providerId="AD"/>
  <p188:author id="{C21089E2-EAED-1247-C9BA-B0CACD745760}" name="EDMUNDS, Emily" initials="EE" userId="S::emily.edmunds@education.gov.uk::a1f96f04-be3a-47b5-b6d3-622d08f7eb82" providerId="AD"/>
  <p188:author id="{E5A623E4-B9F4-D2F8-9B5B-18163A5FDDAA}" name="GOODWIN, Stephen" initials="GS" userId="S::stephen.goodwin@education.gov.uk::b32f3d5a-cad0-42fb-846c-f84e369bb7fa" providerId="AD"/>
  <p188:author id="{288259EC-9B49-57F8-50A2-73EDFCD2E2FB}" name="CRABB, Paige" initials="CP" userId="S::Paige.CRABB@EDUCATION.GOV.UK::19c17003-8379-4771-8d8a-55941f0698e9" providerId="AD"/>
  <p188:author id="{889E36F1-075F-272D-CB46-707A2E0ED9D5}" name="CRABB, Paige" initials="CP" userId="S::paige.crabb@education.gov.uk::19c17003-8379-4771-8d8a-55941f0698e9" providerId="AD"/>
  <p188:author id="{3838BDFE-3F6C-11A6-8D9F-F4B9B2F78474}" name="GARDNER, Jemma" initials="GJ" userId="S::Jemma.GARDNER@EDUCATION.GOV.UK::81012241-d9bb-47f3-b383-8cddfa43500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RITHARAN, Karan" initials="SK" lastIdx="1" clrIdx="0">
    <p:extLst>
      <p:ext uri="{19B8F6BF-5375-455C-9EA6-DF929625EA0E}">
        <p15:presenceInfo xmlns:p15="http://schemas.microsoft.com/office/powerpoint/2012/main" userId="S::Karan.SRITHARAN@EDUCATION.GOV.UK::62dd2487-b36c-4e4f-bece-f9d07e6010c8" providerId="AD"/>
      </p:ext>
    </p:extLst>
  </p:cmAuthor>
  <p:cmAuthor id="2" name="SUSSMAN, Lia" initials="SL" lastIdx="2" clrIdx="1">
    <p:extLst>
      <p:ext uri="{19B8F6BF-5375-455C-9EA6-DF929625EA0E}">
        <p15:presenceInfo xmlns:p15="http://schemas.microsoft.com/office/powerpoint/2012/main" userId="S::Lia.SUSSMAN@EDUCATION.GOV.UK::11fb4f0b-cd22-405f-8ec0-40ec559b5c2b" providerId="AD"/>
      </p:ext>
    </p:extLst>
  </p:cmAuthor>
  <p:cmAuthor id="3" name="WALKER, Fiona1" initials="WF" lastIdx="2" clrIdx="2">
    <p:extLst>
      <p:ext uri="{19B8F6BF-5375-455C-9EA6-DF929625EA0E}">
        <p15:presenceInfo xmlns:p15="http://schemas.microsoft.com/office/powerpoint/2012/main" userId="S::fiona1.walker@education.gov.uk::59c36e38-0333-4fd6-97f5-33e5f2ee84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00FFFF"/>
    <a:srgbClr val="FDDDCB"/>
    <a:srgbClr val="F86B1F"/>
    <a:srgbClr val="FEACEC"/>
    <a:srgbClr val="BCF7FC"/>
    <a:srgbClr val="FFFF66"/>
    <a:srgbClr val="B55309"/>
    <a:srgbClr val="66FF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52360B-404F-4E26-B7D8-C4AE3745D974}" v="83" dt="2023-03-09T17:53:07.3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66" y="23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 Morgan (Staff)" userId="1d1deb65-0b3f-48be-a596-a4425f540535" providerId="ADAL" clId="{6852360B-404F-4E26-B7D8-C4AE3745D974}"/>
    <pc:docChg chg="modSld">
      <pc:chgData name="K Morgan (Staff)" userId="1d1deb65-0b3f-48be-a596-a4425f540535" providerId="ADAL" clId="{6852360B-404F-4E26-B7D8-C4AE3745D974}" dt="2023-03-09T17:53:07.343" v="82" actId="20577"/>
      <pc:docMkLst>
        <pc:docMk/>
      </pc:docMkLst>
      <pc:sldChg chg="modSp">
        <pc:chgData name="K Morgan (Staff)" userId="1d1deb65-0b3f-48be-a596-a4425f540535" providerId="ADAL" clId="{6852360B-404F-4E26-B7D8-C4AE3745D974}" dt="2023-03-09T17:53:07.343" v="82" actId="20577"/>
        <pc:sldMkLst>
          <pc:docMk/>
          <pc:sldMk cId="3068772829" sldId="460"/>
        </pc:sldMkLst>
        <pc:graphicFrameChg chg="mod">
          <ac:chgData name="K Morgan (Staff)" userId="1d1deb65-0b3f-48be-a596-a4425f540535" providerId="ADAL" clId="{6852360B-404F-4E26-B7D8-C4AE3745D974}" dt="2023-03-09T17:53:07.343" v="82" actId="20577"/>
          <ac:graphicFrameMkLst>
            <pc:docMk/>
            <pc:sldMk cId="3068772829" sldId="460"/>
            <ac:graphicFrameMk id="13"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https://educationgovuk.sharepoint.com/sites/lvewp00092/WorkplaceDocuments/Education%20Engagement%20&amp;%20Serious%20Violence/(5)%20PMO/5.1%20ADMIN%20&amp;%20DATA/APST%20Metrics/5.%20June-July%20(Summer%202)/(Summer%202)%20QA%20Colla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educationgovuk.sharepoint.com/sites/lvewp00092/WorkplaceDocuments/Education%20Engagement%20&amp;%20Serious%20Violence/(5)%20PMO/5.1%20ADMIN%20&amp;%20DATA/APST%20Metrics/5.%20June-July%20(Summer%202)/(Summer%202)%20QA%20Colla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Majinder.Bhogal\My%20Drive\+%20Profile%20Data\Desktop\2223\DfE%20Grants\AP%20Task%20Force\APST%20Extension\Copy%20of%20Sandwell%20Community%20School%20most%20recent%20data%20dro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No. of Students receiving Intervention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Sheet1!$C$26</c:f>
              <c:strCache>
                <c:ptCount val="1"/>
                <c:pt idx="0">
                  <c:v>No of students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Sheet1!$B$27:$B$34</c:f>
              <c:strCache>
                <c:ptCount val="8"/>
                <c:pt idx="0">
                  <c:v>Autumn 2  Nov - Dec</c:v>
                </c:pt>
                <c:pt idx="1">
                  <c:v>Spring 1 Jan - Feb</c:v>
                </c:pt>
                <c:pt idx="2">
                  <c:v>Spring 2 Feb - April</c:v>
                </c:pt>
                <c:pt idx="3">
                  <c:v>Summer 1 April - May</c:v>
                </c:pt>
                <c:pt idx="4">
                  <c:v>Summer 2 June - August</c:v>
                </c:pt>
                <c:pt idx="5">
                  <c:v>Autumn 1 Sept - Oct</c:v>
                </c:pt>
                <c:pt idx="6">
                  <c:v>Autumn 2  Nov - Dec (22)</c:v>
                </c:pt>
                <c:pt idx="7">
                  <c:v>Spring 1 Jan - Feb (23)</c:v>
                </c:pt>
              </c:strCache>
            </c:strRef>
          </c:cat>
          <c:val>
            <c:numRef>
              <c:f>Sheet1!$C$27:$C$34</c:f>
              <c:numCache>
                <c:formatCode>General</c:formatCode>
                <c:ptCount val="8"/>
                <c:pt idx="0">
                  <c:v>26</c:v>
                </c:pt>
                <c:pt idx="1">
                  <c:v>54</c:v>
                </c:pt>
                <c:pt idx="2">
                  <c:v>66</c:v>
                </c:pt>
                <c:pt idx="3">
                  <c:v>81</c:v>
                </c:pt>
                <c:pt idx="4">
                  <c:v>87</c:v>
                </c:pt>
                <c:pt idx="5">
                  <c:v>90</c:v>
                </c:pt>
                <c:pt idx="6">
                  <c:v>90</c:v>
                </c:pt>
                <c:pt idx="7">
                  <c:v>91</c:v>
                </c:pt>
              </c:numCache>
            </c:numRef>
          </c:val>
          <c:smooth val="0"/>
          <c:extLst>
            <c:ext xmlns:c16="http://schemas.microsoft.com/office/drawing/2014/chart" uri="{C3380CC4-5D6E-409C-BE32-E72D297353CC}">
              <c16:uniqueId val="{00000000-D944-4758-B865-B8C400364746}"/>
            </c:ext>
          </c:extLst>
        </c:ser>
        <c:ser>
          <c:idx val="1"/>
          <c:order val="1"/>
          <c:tx>
            <c:strRef>
              <c:f>Sheet1!$D$26</c:f>
              <c:strCache>
                <c:ptCount val="1"/>
                <c:pt idx="0">
                  <c:v>Average Fte specialists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Sheet1!$B$27:$B$34</c:f>
              <c:strCache>
                <c:ptCount val="8"/>
                <c:pt idx="0">
                  <c:v>Autumn 2  Nov - Dec</c:v>
                </c:pt>
                <c:pt idx="1">
                  <c:v>Spring 1 Jan - Feb</c:v>
                </c:pt>
                <c:pt idx="2">
                  <c:v>Spring 2 Feb - April</c:v>
                </c:pt>
                <c:pt idx="3">
                  <c:v>Summer 1 April - May</c:v>
                </c:pt>
                <c:pt idx="4">
                  <c:v>Summer 2 June - August</c:v>
                </c:pt>
                <c:pt idx="5">
                  <c:v>Autumn 1 Sept - Oct</c:v>
                </c:pt>
                <c:pt idx="6">
                  <c:v>Autumn 2  Nov - Dec (22)</c:v>
                </c:pt>
                <c:pt idx="7">
                  <c:v>Spring 1 Jan - Feb (23)</c:v>
                </c:pt>
              </c:strCache>
            </c:strRef>
          </c:cat>
          <c:val>
            <c:numRef>
              <c:f>Sheet1!$D$27:$D$34</c:f>
              <c:numCache>
                <c:formatCode>General</c:formatCode>
                <c:ptCount val="8"/>
                <c:pt idx="0">
                  <c:v>0.6</c:v>
                </c:pt>
                <c:pt idx="1">
                  <c:v>3.6</c:v>
                </c:pt>
                <c:pt idx="2">
                  <c:v>3.6</c:v>
                </c:pt>
                <c:pt idx="3">
                  <c:v>4.4000000000000004</c:v>
                </c:pt>
                <c:pt idx="4">
                  <c:v>3.6</c:v>
                </c:pt>
                <c:pt idx="5">
                  <c:v>4.0000000000000009</c:v>
                </c:pt>
                <c:pt idx="6">
                  <c:v>4</c:v>
                </c:pt>
                <c:pt idx="7">
                  <c:v>4.0000000000000009</c:v>
                </c:pt>
              </c:numCache>
            </c:numRef>
          </c:val>
          <c:smooth val="0"/>
          <c:extLst>
            <c:ext xmlns:c16="http://schemas.microsoft.com/office/drawing/2014/chart" uri="{C3380CC4-5D6E-409C-BE32-E72D297353CC}">
              <c16:uniqueId val="{00000001-D944-4758-B865-B8C400364746}"/>
            </c:ext>
          </c:extLst>
        </c:ser>
        <c:dLbls>
          <c:showLegendKey val="0"/>
          <c:showVal val="0"/>
          <c:showCatName val="0"/>
          <c:showSerName val="0"/>
          <c:showPercent val="0"/>
          <c:showBubbleSize val="0"/>
        </c:dLbls>
        <c:smooth val="0"/>
        <c:axId val="614003744"/>
        <c:axId val="614006040"/>
      </c:lineChart>
      <c:catAx>
        <c:axId val="6140037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Terms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4006040"/>
        <c:crosses val="autoZero"/>
        <c:auto val="1"/>
        <c:lblAlgn val="ctr"/>
        <c:lblOffset val="100"/>
        <c:noMultiLvlLbl val="0"/>
      </c:catAx>
      <c:valAx>
        <c:axId val="614006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No of Cumulative </a:t>
                </a:r>
                <a:r>
                  <a:rPr lang="en-GB" baseline="0" dirty="0"/>
                  <a:t> Students</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400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467050679067802"/>
          <c:y val="0.23594361785434609"/>
          <c:w val="0.52532949320932198"/>
          <c:h val="0.76405638214565386"/>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CC99FF"/>
              </a:solidFill>
              <a:ln>
                <a:noFill/>
              </a:ln>
              <a:effectLst/>
            </c:spPr>
            <c:extLst>
              <c:ext xmlns:c16="http://schemas.microsoft.com/office/drawing/2014/chart" uri="{C3380CC4-5D6E-409C-BE32-E72D297353CC}">
                <c16:uniqueId val="{00000001-253B-45B3-AAD1-5183D5DB47EB}"/>
              </c:ext>
            </c:extLst>
          </c:dPt>
          <c:dPt>
            <c:idx val="1"/>
            <c:invertIfNegative val="0"/>
            <c:bubble3D val="0"/>
            <c:spPr>
              <a:solidFill>
                <a:srgbClr val="0000FF"/>
              </a:solidFill>
              <a:ln>
                <a:noFill/>
              </a:ln>
              <a:effectLst/>
            </c:spPr>
            <c:extLst>
              <c:ext xmlns:c16="http://schemas.microsoft.com/office/drawing/2014/chart" uri="{C3380CC4-5D6E-409C-BE32-E72D297353CC}">
                <c16:uniqueId val="{00000003-253B-45B3-AAD1-5183D5DB47EB}"/>
              </c:ext>
            </c:extLst>
          </c:dPt>
          <c:dPt>
            <c:idx val="2"/>
            <c:invertIfNegative val="0"/>
            <c:bubble3D val="0"/>
            <c:spPr>
              <a:solidFill>
                <a:srgbClr val="00B050"/>
              </a:solidFill>
              <a:ln>
                <a:noFill/>
              </a:ln>
              <a:effectLst/>
            </c:spPr>
            <c:extLst>
              <c:ext xmlns:c16="http://schemas.microsoft.com/office/drawing/2014/chart" uri="{C3380CC4-5D6E-409C-BE32-E72D297353CC}">
                <c16:uniqueId val="{00000005-253B-45B3-AAD1-5183D5DB47EB}"/>
              </c:ext>
            </c:extLst>
          </c:dPt>
          <c:dPt>
            <c:idx val="3"/>
            <c:invertIfNegative val="0"/>
            <c:bubble3D val="0"/>
            <c:spPr>
              <a:solidFill>
                <a:srgbClr val="EC7320"/>
              </a:solidFill>
              <a:ln>
                <a:noFill/>
              </a:ln>
              <a:effectLst/>
            </c:spPr>
            <c:extLst>
              <c:ext xmlns:c16="http://schemas.microsoft.com/office/drawing/2014/chart" uri="{C3380CC4-5D6E-409C-BE32-E72D297353CC}">
                <c16:uniqueId val="{00000007-253B-45B3-AAD1-5183D5DB47EB}"/>
              </c:ext>
            </c:extLst>
          </c:dPt>
          <c:dPt>
            <c:idx val="4"/>
            <c:invertIfNegative val="0"/>
            <c:bubble3D val="0"/>
            <c:spPr>
              <a:solidFill>
                <a:srgbClr val="FF0066"/>
              </a:solidFill>
              <a:ln>
                <a:noFill/>
              </a:ln>
              <a:effectLst/>
            </c:spPr>
            <c:extLst>
              <c:ext xmlns:c16="http://schemas.microsoft.com/office/drawing/2014/chart" uri="{C3380CC4-5D6E-409C-BE32-E72D297353CC}">
                <c16:uniqueId val="{00000009-253B-45B3-AAD1-5183D5DB47EB}"/>
              </c:ext>
            </c:extLst>
          </c:dPt>
          <c:dPt>
            <c:idx val="5"/>
            <c:invertIfNegative val="0"/>
            <c:bubble3D val="0"/>
            <c:spPr>
              <a:solidFill>
                <a:srgbClr val="00B0F0"/>
              </a:solidFill>
              <a:ln>
                <a:noFill/>
              </a:ln>
              <a:effectLst/>
            </c:spPr>
            <c:extLst>
              <c:ext xmlns:c16="http://schemas.microsoft.com/office/drawing/2014/chart" uri="{C3380CC4-5D6E-409C-BE32-E72D297353CC}">
                <c16:uniqueId val="{0000000B-253B-45B3-AAD1-5183D5DB47EB}"/>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'EE Special TOTAL'!$N$1:$S$1</c:f>
              <c:strCache>
                <c:ptCount val="6"/>
                <c:pt idx="0">
                  <c:v>Staff training</c:v>
                </c:pt>
                <c:pt idx="1">
                  <c:v>Outside of school hours (e.g. community work)</c:v>
                </c:pt>
                <c:pt idx="2">
                  <c:v>Small group work</c:v>
                </c:pt>
                <c:pt idx="3">
                  <c:v>Work with families</c:v>
                </c:pt>
                <c:pt idx="4">
                  <c:v>Work with other specialists/ professionals</c:v>
                </c:pt>
                <c:pt idx="5">
                  <c:v>1-2-1 Work</c:v>
                </c:pt>
              </c:strCache>
            </c:strRef>
          </c:cat>
          <c:val>
            <c:numRef>
              <c:f>'EE Special TOTAL'!$N$2:$S$2</c:f>
              <c:numCache>
                <c:formatCode>General</c:formatCode>
                <c:ptCount val="6"/>
                <c:pt idx="0">
                  <c:v>930.5</c:v>
                </c:pt>
                <c:pt idx="1">
                  <c:v>1995.5</c:v>
                </c:pt>
                <c:pt idx="2">
                  <c:v>2305.4499999999998</c:v>
                </c:pt>
                <c:pt idx="3">
                  <c:v>2809.5</c:v>
                </c:pt>
                <c:pt idx="4">
                  <c:v>4689.7</c:v>
                </c:pt>
                <c:pt idx="5">
                  <c:v>6220.1</c:v>
                </c:pt>
              </c:numCache>
            </c:numRef>
          </c:val>
          <c:extLst>
            <c:ext xmlns:c16="http://schemas.microsoft.com/office/drawing/2014/chart" uri="{C3380CC4-5D6E-409C-BE32-E72D297353CC}">
              <c16:uniqueId val="{0000000C-253B-45B3-AAD1-5183D5DB47EB}"/>
            </c:ext>
          </c:extLst>
        </c:ser>
        <c:dLbls>
          <c:dLblPos val="outEnd"/>
          <c:showLegendKey val="0"/>
          <c:showVal val="1"/>
          <c:showCatName val="0"/>
          <c:showSerName val="0"/>
          <c:showPercent val="0"/>
          <c:showBubbleSize val="0"/>
        </c:dLbls>
        <c:gapWidth val="182"/>
        <c:axId val="777646415"/>
        <c:axId val="777646831"/>
      </c:barChart>
      <c:catAx>
        <c:axId val="777646415"/>
        <c:scaling>
          <c:orientation val="minMax"/>
        </c:scaling>
        <c:delete val="1"/>
        <c:axPos val="l"/>
        <c:numFmt formatCode="General" sourceLinked="1"/>
        <c:majorTickMark val="none"/>
        <c:minorTickMark val="none"/>
        <c:tickLblPos val="nextTo"/>
        <c:crossAx val="777646831"/>
        <c:crosses val="autoZero"/>
        <c:auto val="1"/>
        <c:lblAlgn val="ctr"/>
        <c:lblOffset val="100"/>
        <c:noMultiLvlLbl val="0"/>
      </c:catAx>
      <c:valAx>
        <c:axId val="777646831"/>
        <c:scaling>
          <c:orientation val="minMax"/>
        </c:scaling>
        <c:delete val="1"/>
        <c:axPos val="b"/>
        <c:numFmt formatCode="General" sourceLinked="1"/>
        <c:majorTickMark val="none"/>
        <c:minorTickMark val="none"/>
        <c:tickLblPos val="nextTo"/>
        <c:crossAx val="777646415"/>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467050679067802"/>
          <c:y val="0.23594361785434609"/>
          <c:w val="0.52532949320932198"/>
          <c:h val="0.76405638214565386"/>
        </c:manualLayout>
      </c:layout>
      <c:barChart>
        <c:barDir val="bar"/>
        <c:grouping val="clustered"/>
        <c:varyColors val="0"/>
        <c:dLbls>
          <c:dLblPos val="outEnd"/>
          <c:showLegendKey val="0"/>
          <c:showVal val="1"/>
          <c:showCatName val="0"/>
          <c:showSerName val="0"/>
          <c:showPercent val="0"/>
          <c:showBubbleSize val="0"/>
        </c:dLbls>
        <c:gapWidth val="182"/>
        <c:axId val="777646415"/>
        <c:axId val="777646831"/>
      </c:barChart>
      <c:catAx>
        <c:axId val="7776464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777646831"/>
        <c:crosses val="autoZero"/>
        <c:auto val="1"/>
        <c:lblAlgn val="ctr"/>
        <c:lblOffset val="100"/>
        <c:noMultiLvlLbl val="0"/>
      </c:catAx>
      <c:valAx>
        <c:axId val="777646831"/>
        <c:scaling>
          <c:orientation val="minMax"/>
        </c:scaling>
        <c:delete val="1"/>
        <c:axPos val="b"/>
        <c:numFmt formatCode="General" sourceLinked="1"/>
        <c:majorTickMark val="none"/>
        <c:minorTickMark val="none"/>
        <c:tickLblPos val="nextTo"/>
        <c:crossAx val="777646415"/>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US" b="1" dirty="0"/>
              <a:t>Total Number of hours spent on Specialist Interventions at SCS</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3819005271667896"/>
          <c:y val="0.1136768168404523"/>
          <c:w val="0.63422793027238544"/>
          <c:h val="0.79929426483577948"/>
        </c:manualLayout>
      </c:layout>
      <c:barChart>
        <c:barDir val="bar"/>
        <c:grouping val="clustered"/>
        <c:varyColors val="0"/>
        <c:ser>
          <c:idx val="0"/>
          <c:order val="0"/>
          <c:tx>
            <c:strRef>
              <c:f>Sheet1!$B$149</c:f>
              <c:strCache>
                <c:ptCount val="1"/>
                <c:pt idx="0">
                  <c:v>Total Number of hours spent on Specialist Intervention</c:v>
                </c:pt>
              </c:strCache>
            </c:strRef>
          </c:tx>
          <c:spPr>
            <a:solidFill>
              <a:srgbClr val="FFC000"/>
            </a:solidFill>
            <a:ln>
              <a:noFill/>
            </a:ln>
            <a:effectLst/>
          </c:spPr>
          <c:invertIfNegative val="0"/>
          <c:dPt>
            <c:idx val="1"/>
            <c:invertIfNegative val="0"/>
            <c:bubble3D val="0"/>
            <c:spPr>
              <a:solidFill>
                <a:srgbClr val="92D050"/>
              </a:solidFill>
              <a:ln>
                <a:noFill/>
              </a:ln>
              <a:effectLst/>
            </c:spPr>
            <c:extLst>
              <c:ext xmlns:c16="http://schemas.microsoft.com/office/drawing/2014/chart" uri="{C3380CC4-5D6E-409C-BE32-E72D297353CC}">
                <c16:uniqueId val="{00000001-A301-4D99-ADB7-1D9191F10AD9}"/>
              </c:ext>
            </c:extLst>
          </c:dPt>
          <c:dPt>
            <c:idx val="2"/>
            <c:invertIfNegative val="0"/>
            <c:bubble3D val="0"/>
            <c:spPr>
              <a:solidFill>
                <a:srgbClr val="CC00CC"/>
              </a:solidFill>
              <a:ln>
                <a:noFill/>
              </a:ln>
              <a:effectLst/>
            </c:spPr>
            <c:extLst>
              <c:ext xmlns:c16="http://schemas.microsoft.com/office/drawing/2014/chart" uri="{C3380CC4-5D6E-409C-BE32-E72D297353CC}">
                <c16:uniqueId val="{00000003-A301-4D99-ADB7-1D9191F10AD9}"/>
              </c:ext>
            </c:extLst>
          </c:dPt>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A301-4D99-ADB7-1D9191F10AD9}"/>
              </c:ext>
            </c:extLst>
          </c:dPt>
          <c:dPt>
            <c:idx val="5"/>
            <c:invertIfNegative val="0"/>
            <c:bubble3D val="0"/>
            <c:spPr>
              <a:solidFill>
                <a:srgbClr val="00B0F0"/>
              </a:solidFill>
              <a:ln>
                <a:noFill/>
              </a:ln>
              <a:effectLst/>
            </c:spPr>
            <c:extLst>
              <c:ext xmlns:c16="http://schemas.microsoft.com/office/drawing/2014/chart" uri="{C3380CC4-5D6E-409C-BE32-E72D297353CC}">
                <c16:uniqueId val="{00000007-A301-4D99-ADB7-1D9191F10AD9}"/>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Sheet1!$C$148:$H$148</c:f>
              <c:strCache>
                <c:ptCount val="6"/>
                <c:pt idx="0">
                  <c:v>Outside of school hours </c:v>
                </c:pt>
                <c:pt idx="1">
                  <c:v>Small group work</c:v>
                </c:pt>
                <c:pt idx="2">
                  <c:v>Staff training</c:v>
                </c:pt>
                <c:pt idx="3">
                  <c:v>Work with families</c:v>
                </c:pt>
                <c:pt idx="4">
                  <c:v>Work with other specialists/ professionals</c:v>
                </c:pt>
                <c:pt idx="5">
                  <c:v>1-2-1 Work</c:v>
                </c:pt>
              </c:strCache>
            </c:strRef>
          </c:cat>
          <c:val>
            <c:numRef>
              <c:f>Sheet1!$C$149:$H$149</c:f>
              <c:numCache>
                <c:formatCode>General</c:formatCode>
                <c:ptCount val="6"/>
                <c:pt idx="0">
                  <c:v>3</c:v>
                </c:pt>
                <c:pt idx="1">
                  <c:v>49</c:v>
                </c:pt>
                <c:pt idx="2">
                  <c:v>104</c:v>
                </c:pt>
                <c:pt idx="3">
                  <c:v>361.5</c:v>
                </c:pt>
                <c:pt idx="4">
                  <c:v>1035</c:v>
                </c:pt>
                <c:pt idx="5">
                  <c:v>3351</c:v>
                </c:pt>
              </c:numCache>
            </c:numRef>
          </c:val>
          <c:extLst>
            <c:ext xmlns:c16="http://schemas.microsoft.com/office/drawing/2014/chart" uri="{C3380CC4-5D6E-409C-BE32-E72D297353CC}">
              <c16:uniqueId val="{00000008-A301-4D99-ADB7-1D9191F10AD9}"/>
            </c:ext>
          </c:extLst>
        </c:ser>
        <c:dLbls>
          <c:dLblPos val="inEnd"/>
          <c:showLegendKey val="0"/>
          <c:showVal val="1"/>
          <c:showCatName val="0"/>
          <c:showSerName val="0"/>
          <c:showPercent val="0"/>
          <c:showBubbleSize val="0"/>
        </c:dLbls>
        <c:gapWidth val="182"/>
        <c:axId val="567436504"/>
        <c:axId val="567436832"/>
      </c:barChart>
      <c:catAx>
        <c:axId val="567436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67436832"/>
        <c:crosses val="autoZero"/>
        <c:auto val="1"/>
        <c:lblAlgn val="ctr"/>
        <c:lblOffset val="100"/>
        <c:noMultiLvlLbl val="0"/>
      </c:catAx>
      <c:valAx>
        <c:axId val="5674368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74365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image" Target="../media/image4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04F45-443B-47A3-9EC7-794B71AF4F6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3AA0A01A-FABD-4209-9617-AF42D6DAA141}">
      <dgm:prSet/>
      <dgm:spPr>
        <a:solidFill>
          <a:srgbClr val="00B050"/>
        </a:solidFill>
      </dgm:spPr>
      <dgm:t>
        <a:bodyPr/>
        <a:lstStyle/>
        <a:p>
          <a:pPr rtl="0"/>
          <a:r>
            <a:rPr lang="en-US" dirty="0"/>
            <a:t>The APST pilot will now be funded to run until March 2025. An extension to the pilot will teach us more about the impact on engagement in education, how to secure funding sustainability and how to recruit and retain specialists. We will incorporate the evidence from this pilot into the new National SEND and Alternative Provision Standards and practice guides to ensure expectations for system leaders and frontline professionals are based on existing best practice. </a:t>
          </a:r>
          <a:endParaRPr lang="en-GB" dirty="0"/>
        </a:p>
      </dgm:t>
    </dgm:pt>
    <dgm:pt modelId="{582E871C-8A3F-4AFD-A7BB-60ECA9E653CE}" type="parTrans" cxnId="{E3BCC5AA-5944-4932-8842-CF0C6D2BCEEA}">
      <dgm:prSet/>
      <dgm:spPr/>
      <dgm:t>
        <a:bodyPr/>
        <a:lstStyle/>
        <a:p>
          <a:endParaRPr lang="en-US"/>
        </a:p>
      </dgm:t>
    </dgm:pt>
    <dgm:pt modelId="{419FCEDA-6CD2-4A74-BDCD-3060EEEB93FF}" type="sibTrans" cxnId="{E3BCC5AA-5944-4932-8842-CF0C6D2BCEEA}">
      <dgm:prSet/>
      <dgm:spPr>
        <a:solidFill>
          <a:srgbClr val="002060">
            <a:alpha val="90000"/>
          </a:srgbClr>
        </a:solidFill>
      </dgm:spPr>
      <dgm:t>
        <a:bodyPr/>
        <a:lstStyle/>
        <a:p>
          <a:endParaRPr lang="en-US"/>
        </a:p>
      </dgm:t>
    </dgm:pt>
    <dgm:pt modelId="{3610CAD3-BD24-4052-9E99-E0A51E223F38}">
      <dgm:prSet custT="1"/>
      <dgm:spPr>
        <a:solidFill>
          <a:srgbClr val="7030A0"/>
        </a:solidFill>
      </dgm:spPr>
      <dgm:t>
        <a:bodyPr/>
        <a:lstStyle/>
        <a:p>
          <a:pPr rtl="0"/>
          <a:r>
            <a:rPr lang="en-US" sz="2000" dirty="0"/>
            <a:t>The evidence should also encourage local areas to consider this model as an effective strand of their SEND and alternative provision inclusion plans.</a:t>
          </a:r>
          <a:endParaRPr lang="en-GB" sz="2000" dirty="0"/>
        </a:p>
      </dgm:t>
    </dgm:pt>
    <dgm:pt modelId="{E6C797DD-E347-4DD5-9B6E-AD00B6A075EF}" type="parTrans" cxnId="{1DD81F0F-1B9B-4AF3-B060-F514AA01A2CE}">
      <dgm:prSet/>
      <dgm:spPr/>
      <dgm:t>
        <a:bodyPr/>
        <a:lstStyle/>
        <a:p>
          <a:endParaRPr lang="en-US"/>
        </a:p>
      </dgm:t>
    </dgm:pt>
    <dgm:pt modelId="{FE784C2B-5D2F-4E1B-B1DA-D187EACEB7E0}" type="sibTrans" cxnId="{1DD81F0F-1B9B-4AF3-B060-F514AA01A2CE}">
      <dgm:prSet/>
      <dgm:spPr>
        <a:solidFill>
          <a:srgbClr val="002060">
            <a:alpha val="90000"/>
          </a:srgbClr>
        </a:solidFill>
      </dgm:spPr>
      <dgm:t>
        <a:bodyPr/>
        <a:lstStyle/>
        <a:p>
          <a:endParaRPr lang="en-US"/>
        </a:p>
      </dgm:t>
    </dgm:pt>
    <dgm:pt modelId="{C595BE5A-841F-46DE-9B50-950DD5E03EE5}">
      <dgm:prSet custT="1"/>
      <dgm:spPr>
        <a:solidFill>
          <a:srgbClr val="FFC000"/>
        </a:solidFill>
      </dgm:spPr>
      <dgm:t>
        <a:bodyPr/>
        <a:lstStyle/>
        <a:p>
          <a:pPr rtl="0"/>
          <a:r>
            <a:rPr lang="en-US" sz="2000" dirty="0"/>
            <a:t>The APST pilot also provides a valuable opportunity to understand how a specialist taskforce can develop the role of alternative provision in the wider school landscape. </a:t>
          </a:r>
          <a:endParaRPr lang="en-GB" sz="2000" dirty="0"/>
        </a:p>
      </dgm:t>
    </dgm:pt>
    <dgm:pt modelId="{5E7E4C06-8E85-440F-93B1-DCD1EA119521}" type="parTrans" cxnId="{0E98EAAD-BED1-4673-A803-B87A096B5251}">
      <dgm:prSet/>
      <dgm:spPr/>
      <dgm:t>
        <a:bodyPr/>
        <a:lstStyle/>
        <a:p>
          <a:endParaRPr lang="en-US"/>
        </a:p>
      </dgm:t>
    </dgm:pt>
    <dgm:pt modelId="{3BBE4D0A-2AAB-4B8A-8D02-727DA1E152EC}" type="sibTrans" cxnId="{0E98EAAD-BED1-4673-A803-B87A096B5251}">
      <dgm:prSet/>
      <dgm:spPr/>
      <dgm:t>
        <a:bodyPr/>
        <a:lstStyle/>
        <a:p>
          <a:endParaRPr lang="en-US"/>
        </a:p>
      </dgm:t>
    </dgm:pt>
    <dgm:pt modelId="{DF781CCD-3A08-4ECF-8467-2195D69516EC}" type="pres">
      <dgm:prSet presAssocID="{AA804F45-443B-47A3-9EC7-794B71AF4F6B}" presName="outerComposite" presStyleCnt="0">
        <dgm:presLayoutVars>
          <dgm:chMax val="5"/>
          <dgm:dir/>
          <dgm:resizeHandles val="exact"/>
        </dgm:presLayoutVars>
      </dgm:prSet>
      <dgm:spPr/>
    </dgm:pt>
    <dgm:pt modelId="{540383CC-0184-448D-8AB9-A7FFBD2DA651}" type="pres">
      <dgm:prSet presAssocID="{AA804F45-443B-47A3-9EC7-794B71AF4F6B}" presName="dummyMaxCanvas" presStyleCnt="0">
        <dgm:presLayoutVars/>
      </dgm:prSet>
      <dgm:spPr/>
    </dgm:pt>
    <dgm:pt modelId="{3794DCD3-9891-4EAA-9F05-BFD9AB4772F7}" type="pres">
      <dgm:prSet presAssocID="{AA804F45-443B-47A3-9EC7-794B71AF4F6B}" presName="ThreeNodes_1" presStyleLbl="node1" presStyleIdx="0" presStyleCnt="3" custScaleX="98946">
        <dgm:presLayoutVars>
          <dgm:bulletEnabled val="1"/>
        </dgm:presLayoutVars>
      </dgm:prSet>
      <dgm:spPr/>
    </dgm:pt>
    <dgm:pt modelId="{21789852-3CD3-46CF-B56E-E1EEF7412E86}" type="pres">
      <dgm:prSet presAssocID="{AA804F45-443B-47A3-9EC7-794B71AF4F6B}" presName="ThreeNodes_2" presStyleLbl="node1" presStyleIdx="1" presStyleCnt="3">
        <dgm:presLayoutVars>
          <dgm:bulletEnabled val="1"/>
        </dgm:presLayoutVars>
      </dgm:prSet>
      <dgm:spPr/>
    </dgm:pt>
    <dgm:pt modelId="{DAF3869F-BCD4-4600-907B-A3EDBABA0654}" type="pres">
      <dgm:prSet presAssocID="{AA804F45-443B-47A3-9EC7-794B71AF4F6B}" presName="ThreeNodes_3" presStyleLbl="node1" presStyleIdx="2" presStyleCnt="3">
        <dgm:presLayoutVars>
          <dgm:bulletEnabled val="1"/>
        </dgm:presLayoutVars>
      </dgm:prSet>
      <dgm:spPr/>
    </dgm:pt>
    <dgm:pt modelId="{9163ED04-8F34-4DEE-BBBC-52CEB66EDA05}" type="pres">
      <dgm:prSet presAssocID="{AA804F45-443B-47A3-9EC7-794B71AF4F6B}" presName="ThreeConn_1-2" presStyleLbl="fgAccFollowNode1" presStyleIdx="0" presStyleCnt="2">
        <dgm:presLayoutVars>
          <dgm:bulletEnabled val="1"/>
        </dgm:presLayoutVars>
      </dgm:prSet>
      <dgm:spPr/>
    </dgm:pt>
    <dgm:pt modelId="{5D826BC4-EEB3-4836-B9CE-91E7226C068C}" type="pres">
      <dgm:prSet presAssocID="{AA804F45-443B-47A3-9EC7-794B71AF4F6B}" presName="ThreeConn_2-3" presStyleLbl="fgAccFollowNode1" presStyleIdx="1" presStyleCnt="2">
        <dgm:presLayoutVars>
          <dgm:bulletEnabled val="1"/>
        </dgm:presLayoutVars>
      </dgm:prSet>
      <dgm:spPr/>
    </dgm:pt>
    <dgm:pt modelId="{912056B1-47E2-4309-BD85-1E1A7A1155A9}" type="pres">
      <dgm:prSet presAssocID="{AA804F45-443B-47A3-9EC7-794B71AF4F6B}" presName="ThreeNodes_1_text" presStyleLbl="node1" presStyleIdx="2" presStyleCnt="3">
        <dgm:presLayoutVars>
          <dgm:bulletEnabled val="1"/>
        </dgm:presLayoutVars>
      </dgm:prSet>
      <dgm:spPr/>
    </dgm:pt>
    <dgm:pt modelId="{17E82699-E87D-4CBD-8826-710B383071D2}" type="pres">
      <dgm:prSet presAssocID="{AA804F45-443B-47A3-9EC7-794B71AF4F6B}" presName="ThreeNodes_2_text" presStyleLbl="node1" presStyleIdx="2" presStyleCnt="3">
        <dgm:presLayoutVars>
          <dgm:bulletEnabled val="1"/>
        </dgm:presLayoutVars>
      </dgm:prSet>
      <dgm:spPr/>
    </dgm:pt>
    <dgm:pt modelId="{D7122AFB-FF04-4110-9A25-B30238C42D57}" type="pres">
      <dgm:prSet presAssocID="{AA804F45-443B-47A3-9EC7-794B71AF4F6B}" presName="ThreeNodes_3_text" presStyleLbl="node1" presStyleIdx="2" presStyleCnt="3">
        <dgm:presLayoutVars>
          <dgm:bulletEnabled val="1"/>
        </dgm:presLayoutVars>
      </dgm:prSet>
      <dgm:spPr/>
    </dgm:pt>
  </dgm:ptLst>
  <dgm:cxnLst>
    <dgm:cxn modelId="{1DD81F0F-1B9B-4AF3-B060-F514AA01A2CE}" srcId="{AA804F45-443B-47A3-9EC7-794B71AF4F6B}" destId="{3610CAD3-BD24-4052-9E99-E0A51E223F38}" srcOrd="1" destOrd="0" parTransId="{E6C797DD-E347-4DD5-9B6E-AD00B6A075EF}" sibTransId="{FE784C2B-5D2F-4E1B-B1DA-D187EACEB7E0}"/>
    <dgm:cxn modelId="{205A7510-55BD-486E-B71D-3ADCE54A6599}" type="presOf" srcId="{FE784C2B-5D2F-4E1B-B1DA-D187EACEB7E0}" destId="{5D826BC4-EEB3-4836-B9CE-91E7226C068C}" srcOrd="0" destOrd="0" presId="urn:microsoft.com/office/officeart/2005/8/layout/vProcess5"/>
    <dgm:cxn modelId="{BF228248-DE05-42A0-83A7-5EB78DA2639C}" type="presOf" srcId="{419FCEDA-6CD2-4A74-BDCD-3060EEEB93FF}" destId="{9163ED04-8F34-4DEE-BBBC-52CEB66EDA05}" srcOrd="0" destOrd="0" presId="urn:microsoft.com/office/officeart/2005/8/layout/vProcess5"/>
    <dgm:cxn modelId="{D9D64C6C-C24E-40FE-AA5D-0AB8D85E87CB}" type="presOf" srcId="{3610CAD3-BD24-4052-9E99-E0A51E223F38}" destId="{21789852-3CD3-46CF-B56E-E1EEF7412E86}" srcOrd="0" destOrd="0" presId="urn:microsoft.com/office/officeart/2005/8/layout/vProcess5"/>
    <dgm:cxn modelId="{68F74E73-90F9-4DA7-A4DA-204BA0FE8DC0}" type="presOf" srcId="{3AA0A01A-FABD-4209-9617-AF42D6DAA141}" destId="{912056B1-47E2-4309-BD85-1E1A7A1155A9}" srcOrd="1" destOrd="0" presId="urn:microsoft.com/office/officeart/2005/8/layout/vProcess5"/>
    <dgm:cxn modelId="{30CC9380-8330-4E9D-B4C2-5388DD348E1D}" type="presOf" srcId="{3AA0A01A-FABD-4209-9617-AF42D6DAA141}" destId="{3794DCD3-9891-4EAA-9F05-BFD9AB4772F7}" srcOrd="0" destOrd="0" presId="urn:microsoft.com/office/officeart/2005/8/layout/vProcess5"/>
    <dgm:cxn modelId="{A11FF28A-66EC-4E19-AD00-245385A49C74}" type="presOf" srcId="{C595BE5A-841F-46DE-9B50-950DD5E03EE5}" destId="{D7122AFB-FF04-4110-9A25-B30238C42D57}" srcOrd="1" destOrd="0" presId="urn:microsoft.com/office/officeart/2005/8/layout/vProcess5"/>
    <dgm:cxn modelId="{643D6D8D-9716-4906-A782-8BE4756F01F9}" type="presOf" srcId="{C595BE5A-841F-46DE-9B50-950DD5E03EE5}" destId="{DAF3869F-BCD4-4600-907B-A3EDBABA0654}" srcOrd="0" destOrd="0" presId="urn:microsoft.com/office/officeart/2005/8/layout/vProcess5"/>
    <dgm:cxn modelId="{F10C3697-D6B2-4792-9B43-D0A19E1DF4E9}" type="presOf" srcId="{AA804F45-443B-47A3-9EC7-794B71AF4F6B}" destId="{DF781CCD-3A08-4ECF-8467-2195D69516EC}" srcOrd="0" destOrd="0" presId="urn:microsoft.com/office/officeart/2005/8/layout/vProcess5"/>
    <dgm:cxn modelId="{E3BCC5AA-5944-4932-8842-CF0C6D2BCEEA}" srcId="{AA804F45-443B-47A3-9EC7-794B71AF4F6B}" destId="{3AA0A01A-FABD-4209-9617-AF42D6DAA141}" srcOrd="0" destOrd="0" parTransId="{582E871C-8A3F-4AFD-A7BB-60ECA9E653CE}" sibTransId="{419FCEDA-6CD2-4A74-BDCD-3060EEEB93FF}"/>
    <dgm:cxn modelId="{0E98EAAD-BED1-4673-A803-B87A096B5251}" srcId="{AA804F45-443B-47A3-9EC7-794B71AF4F6B}" destId="{C595BE5A-841F-46DE-9B50-950DD5E03EE5}" srcOrd="2" destOrd="0" parTransId="{5E7E4C06-8E85-440F-93B1-DCD1EA119521}" sibTransId="{3BBE4D0A-2AAB-4B8A-8D02-727DA1E152EC}"/>
    <dgm:cxn modelId="{98EC10C1-DB26-48C7-8B5E-B607DE1948EB}" type="presOf" srcId="{3610CAD3-BD24-4052-9E99-E0A51E223F38}" destId="{17E82699-E87D-4CBD-8826-710B383071D2}" srcOrd="1" destOrd="0" presId="urn:microsoft.com/office/officeart/2005/8/layout/vProcess5"/>
    <dgm:cxn modelId="{B09FE159-108B-4EC0-B1DE-75EBBB5B69AD}" type="presParOf" srcId="{DF781CCD-3A08-4ECF-8467-2195D69516EC}" destId="{540383CC-0184-448D-8AB9-A7FFBD2DA651}" srcOrd="0" destOrd="0" presId="urn:microsoft.com/office/officeart/2005/8/layout/vProcess5"/>
    <dgm:cxn modelId="{651B66C3-78F0-498D-8C85-2E20517FA9B8}" type="presParOf" srcId="{DF781CCD-3A08-4ECF-8467-2195D69516EC}" destId="{3794DCD3-9891-4EAA-9F05-BFD9AB4772F7}" srcOrd="1" destOrd="0" presId="urn:microsoft.com/office/officeart/2005/8/layout/vProcess5"/>
    <dgm:cxn modelId="{1CAC87AE-FD7D-415E-949C-1F5EB1E21E31}" type="presParOf" srcId="{DF781CCD-3A08-4ECF-8467-2195D69516EC}" destId="{21789852-3CD3-46CF-B56E-E1EEF7412E86}" srcOrd="2" destOrd="0" presId="urn:microsoft.com/office/officeart/2005/8/layout/vProcess5"/>
    <dgm:cxn modelId="{90B16CF6-2A75-4A5E-BA2D-A40B8DD4A4F9}" type="presParOf" srcId="{DF781CCD-3A08-4ECF-8467-2195D69516EC}" destId="{DAF3869F-BCD4-4600-907B-A3EDBABA0654}" srcOrd="3" destOrd="0" presId="urn:microsoft.com/office/officeart/2005/8/layout/vProcess5"/>
    <dgm:cxn modelId="{7752E570-F646-4553-87DD-372B9CA591CB}" type="presParOf" srcId="{DF781CCD-3A08-4ECF-8467-2195D69516EC}" destId="{9163ED04-8F34-4DEE-BBBC-52CEB66EDA05}" srcOrd="4" destOrd="0" presId="urn:microsoft.com/office/officeart/2005/8/layout/vProcess5"/>
    <dgm:cxn modelId="{E0FB9106-F02E-44D8-82D8-EB14111854FC}" type="presParOf" srcId="{DF781CCD-3A08-4ECF-8467-2195D69516EC}" destId="{5D826BC4-EEB3-4836-B9CE-91E7226C068C}" srcOrd="5" destOrd="0" presId="urn:microsoft.com/office/officeart/2005/8/layout/vProcess5"/>
    <dgm:cxn modelId="{F498DDF0-F9C1-4137-8412-6579A89911E6}" type="presParOf" srcId="{DF781CCD-3A08-4ECF-8467-2195D69516EC}" destId="{912056B1-47E2-4309-BD85-1E1A7A1155A9}" srcOrd="6" destOrd="0" presId="urn:microsoft.com/office/officeart/2005/8/layout/vProcess5"/>
    <dgm:cxn modelId="{1FF5F747-0713-4BDF-8523-084CB603A43B}" type="presParOf" srcId="{DF781CCD-3A08-4ECF-8467-2195D69516EC}" destId="{17E82699-E87D-4CBD-8826-710B383071D2}" srcOrd="7" destOrd="0" presId="urn:microsoft.com/office/officeart/2005/8/layout/vProcess5"/>
    <dgm:cxn modelId="{A9EE5094-7F0C-4533-AD32-439C27698B0E}" type="presParOf" srcId="{DF781CCD-3A08-4ECF-8467-2195D69516EC}" destId="{D7122AFB-FF04-4110-9A25-B30238C42D5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C14970-0B59-43DF-8D5A-1D2568C32A8B}"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en-US"/>
        </a:p>
      </dgm:t>
    </dgm:pt>
    <dgm:pt modelId="{9E04AE8F-F220-4A08-991A-10E700B73DF7}">
      <dgm:prSet/>
      <dgm:spPr/>
      <dgm:t>
        <a:bodyPr/>
        <a:lstStyle/>
        <a:p>
          <a:pPr rtl="0"/>
          <a:r>
            <a:rPr lang="en-US" dirty="0"/>
            <a:t>APST -  condition of the grant is to match fund 25%</a:t>
          </a:r>
          <a:endParaRPr lang="en-GB" dirty="0"/>
        </a:p>
      </dgm:t>
    </dgm:pt>
    <dgm:pt modelId="{52FF4497-E744-4DE9-80F3-AD7E0E306DAE}" type="parTrans" cxnId="{F1AA803A-2DA9-4C87-A45B-F7E4980AB2F5}">
      <dgm:prSet/>
      <dgm:spPr/>
      <dgm:t>
        <a:bodyPr/>
        <a:lstStyle/>
        <a:p>
          <a:endParaRPr lang="en-US"/>
        </a:p>
      </dgm:t>
    </dgm:pt>
    <dgm:pt modelId="{3F06C19B-C190-4A57-9CCA-5D81A8A29461}" type="sibTrans" cxnId="{F1AA803A-2DA9-4C87-A45B-F7E4980AB2F5}">
      <dgm:prSet/>
      <dgm:spPr/>
      <dgm:t>
        <a:bodyPr/>
        <a:lstStyle/>
        <a:p>
          <a:endParaRPr lang="en-US"/>
        </a:p>
      </dgm:t>
    </dgm:pt>
    <dgm:pt modelId="{173FDB80-BC3B-4E63-9CFD-FFEF1552108E}">
      <dgm:prSet/>
      <dgm:spPr/>
      <dgm:t>
        <a:bodyPr/>
        <a:lstStyle/>
        <a:p>
          <a:pPr rtl="0"/>
          <a:r>
            <a:rPr lang="en-US"/>
            <a:t>The match funding equates to £105k over an 18 month period</a:t>
          </a:r>
          <a:endParaRPr lang="en-GB"/>
        </a:p>
      </dgm:t>
    </dgm:pt>
    <dgm:pt modelId="{1F3C5597-A658-403C-9446-E6BD884CA867}" type="parTrans" cxnId="{05FBDCAE-3BC3-4053-A83C-EA0A62EA4178}">
      <dgm:prSet/>
      <dgm:spPr/>
      <dgm:t>
        <a:bodyPr/>
        <a:lstStyle/>
        <a:p>
          <a:endParaRPr lang="en-US"/>
        </a:p>
      </dgm:t>
    </dgm:pt>
    <dgm:pt modelId="{1E98CB17-E63D-436D-9662-060FACC18089}" type="sibTrans" cxnId="{05FBDCAE-3BC3-4053-A83C-EA0A62EA4178}">
      <dgm:prSet/>
      <dgm:spPr/>
      <dgm:t>
        <a:bodyPr/>
        <a:lstStyle/>
        <a:p>
          <a:endParaRPr lang="en-US"/>
        </a:p>
      </dgm:t>
    </dgm:pt>
    <dgm:pt modelId="{459233C1-1E96-4C82-AD9D-6CD4A37ED74A}">
      <dgm:prSet/>
      <dgm:spPr/>
      <dgm:t>
        <a:bodyPr/>
        <a:lstStyle/>
        <a:p>
          <a:pPr rtl="0"/>
          <a:r>
            <a:rPr lang="en-US"/>
            <a:t>The following slides will give you an overview of Sandwell Community School APST</a:t>
          </a:r>
          <a:endParaRPr lang="en-GB"/>
        </a:p>
      </dgm:t>
    </dgm:pt>
    <dgm:pt modelId="{783FB798-F6A8-4263-B9C6-280B09BF7AA0}" type="parTrans" cxnId="{0ACF4FD1-43E8-46D7-A116-186DDCF200A5}">
      <dgm:prSet/>
      <dgm:spPr/>
      <dgm:t>
        <a:bodyPr/>
        <a:lstStyle/>
        <a:p>
          <a:endParaRPr lang="en-US"/>
        </a:p>
      </dgm:t>
    </dgm:pt>
    <dgm:pt modelId="{65F86EC2-8B00-4D77-B551-F417ED82226B}" type="sibTrans" cxnId="{0ACF4FD1-43E8-46D7-A116-186DDCF200A5}">
      <dgm:prSet/>
      <dgm:spPr/>
      <dgm:t>
        <a:bodyPr/>
        <a:lstStyle/>
        <a:p>
          <a:endParaRPr lang="en-US"/>
        </a:p>
      </dgm:t>
    </dgm:pt>
    <dgm:pt modelId="{37C5D93D-A278-4B90-8389-D9E28C94CDDF}" type="pres">
      <dgm:prSet presAssocID="{7EC14970-0B59-43DF-8D5A-1D2568C32A8B}" presName="Name0" presStyleCnt="0">
        <dgm:presLayoutVars>
          <dgm:dir/>
          <dgm:resizeHandles val="exact"/>
        </dgm:presLayoutVars>
      </dgm:prSet>
      <dgm:spPr/>
    </dgm:pt>
    <dgm:pt modelId="{771CF385-C6DF-434B-9451-CA38D9F2024F}" type="pres">
      <dgm:prSet presAssocID="{9E04AE8F-F220-4A08-991A-10E700B73DF7}" presName="node" presStyleLbl="node1" presStyleIdx="0" presStyleCnt="3">
        <dgm:presLayoutVars>
          <dgm:bulletEnabled val="1"/>
        </dgm:presLayoutVars>
      </dgm:prSet>
      <dgm:spPr/>
    </dgm:pt>
    <dgm:pt modelId="{D3F517CF-E614-41CA-80BC-69B53E473386}" type="pres">
      <dgm:prSet presAssocID="{3F06C19B-C190-4A57-9CCA-5D81A8A29461}" presName="sibTrans" presStyleCnt="0"/>
      <dgm:spPr/>
    </dgm:pt>
    <dgm:pt modelId="{3B9DF9BB-C46C-48B0-A7BD-8DD7A2F51E20}" type="pres">
      <dgm:prSet presAssocID="{173FDB80-BC3B-4E63-9CFD-FFEF1552108E}" presName="node" presStyleLbl="node1" presStyleIdx="1" presStyleCnt="3">
        <dgm:presLayoutVars>
          <dgm:bulletEnabled val="1"/>
        </dgm:presLayoutVars>
      </dgm:prSet>
      <dgm:spPr/>
    </dgm:pt>
    <dgm:pt modelId="{B53D3C09-4595-40E9-B003-DFDB70919103}" type="pres">
      <dgm:prSet presAssocID="{1E98CB17-E63D-436D-9662-060FACC18089}" presName="sibTrans" presStyleCnt="0"/>
      <dgm:spPr/>
    </dgm:pt>
    <dgm:pt modelId="{AE2CF930-237D-4A42-95B1-1C361BA03859}" type="pres">
      <dgm:prSet presAssocID="{459233C1-1E96-4C82-AD9D-6CD4A37ED74A}" presName="node" presStyleLbl="node1" presStyleIdx="2" presStyleCnt="3">
        <dgm:presLayoutVars>
          <dgm:bulletEnabled val="1"/>
        </dgm:presLayoutVars>
      </dgm:prSet>
      <dgm:spPr/>
    </dgm:pt>
  </dgm:ptLst>
  <dgm:cxnLst>
    <dgm:cxn modelId="{F1AA803A-2DA9-4C87-A45B-F7E4980AB2F5}" srcId="{7EC14970-0B59-43DF-8D5A-1D2568C32A8B}" destId="{9E04AE8F-F220-4A08-991A-10E700B73DF7}" srcOrd="0" destOrd="0" parTransId="{52FF4497-E744-4DE9-80F3-AD7E0E306DAE}" sibTransId="{3F06C19B-C190-4A57-9CCA-5D81A8A29461}"/>
    <dgm:cxn modelId="{A72D3F5E-D607-4604-94F3-946AAFA7FE52}" type="presOf" srcId="{173FDB80-BC3B-4E63-9CFD-FFEF1552108E}" destId="{3B9DF9BB-C46C-48B0-A7BD-8DD7A2F51E20}" srcOrd="0" destOrd="0" presId="urn:microsoft.com/office/officeart/2005/8/layout/hList6"/>
    <dgm:cxn modelId="{94A94072-58A8-4CC0-BE6D-C061F6694A26}" type="presOf" srcId="{459233C1-1E96-4C82-AD9D-6CD4A37ED74A}" destId="{AE2CF930-237D-4A42-95B1-1C361BA03859}" srcOrd="0" destOrd="0" presId="urn:microsoft.com/office/officeart/2005/8/layout/hList6"/>
    <dgm:cxn modelId="{C506EE76-35B9-401C-BBDF-65A4B52465E9}" type="presOf" srcId="{7EC14970-0B59-43DF-8D5A-1D2568C32A8B}" destId="{37C5D93D-A278-4B90-8389-D9E28C94CDDF}" srcOrd="0" destOrd="0" presId="urn:microsoft.com/office/officeart/2005/8/layout/hList6"/>
    <dgm:cxn modelId="{05FBDCAE-3BC3-4053-A83C-EA0A62EA4178}" srcId="{7EC14970-0B59-43DF-8D5A-1D2568C32A8B}" destId="{173FDB80-BC3B-4E63-9CFD-FFEF1552108E}" srcOrd="1" destOrd="0" parTransId="{1F3C5597-A658-403C-9446-E6BD884CA867}" sibTransId="{1E98CB17-E63D-436D-9662-060FACC18089}"/>
    <dgm:cxn modelId="{A7CD43C7-C29A-457E-B237-4D0AD09CE24D}" type="presOf" srcId="{9E04AE8F-F220-4A08-991A-10E700B73DF7}" destId="{771CF385-C6DF-434B-9451-CA38D9F2024F}" srcOrd="0" destOrd="0" presId="urn:microsoft.com/office/officeart/2005/8/layout/hList6"/>
    <dgm:cxn modelId="{0ACF4FD1-43E8-46D7-A116-186DDCF200A5}" srcId="{7EC14970-0B59-43DF-8D5A-1D2568C32A8B}" destId="{459233C1-1E96-4C82-AD9D-6CD4A37ED74A}" srcOrd="2" destOrd="0" parTransId="{783FB798-F6A8-4263-B9C6-280B09BF7AA0}" sibTransId="{65F86EC2-8B00-4D77-B551-F417ED82226B}"/>
    <dgm:cxn modelId="{E8A46431-6479-4AC1-BBCF-3F8FDDD7DBEE}" type="presParOf" srcId="{37C5D93D-A278-4B90-8389-D9E28C94CDDF}" destId="{771CF385-C6DF-434B-9451-CA38D9F2024F}" srcOrd="0" destOrd="0" presId="urn:microsoft.com/office/officeart/2005/8/layout/hList6"/>
    <dgm:cxn modelId="{4C394464-0FE5-4EB2-A34F-FACEDF590179}" type="presParOf" srcId="{37C5D93D-A278-4B90-8389-D9E28C94CDDF}" destId="{D3F517CF-E614-41CA-80BC-69B53E473386}" srcOrd="1" destOrd="0" presId="urn:microsoft.com/office/officeart/2005/8/layout/hList6"/>
    <dgm:cxn modelId="{DF93638B-F132-4932-91EE-0E728F7AAAD3}" type="presParOf" srcId="{37C5D93D-A278-4B90-8389-D9E28C94CDDF}" destId="{3B9DF9BB-C46C-48B0-A7BD-8DD7A2F51E20}" srcOrd="2" destOrd="0" presId="urn:microsoft.com/office/officeart/2005/8/layout/hList6"/>
    <dgm:cxn modelId="{6E20FB25-7C8A-43CD-84A3-252E11B9A288}" type="presParOf" srcId="{37C5D93D-A278-4B90-8389-D9E28C94CDDF}" destId="{B53D3C09-4595-40E9-B003-DFDB70919103}" srcOrd="3" destOrd="0" presId="urn:microsoft.com/office/officeart/2005/8/layout/hList6"/>
    <dgm:cxn modelId="{51450E53-759C-4413-9D6F-553177947761}" type="presParOf" srcId="{37C5D93D-A278-4B90-8389-D9E28C94CDDF}" destId="{AE2CF930-237D-4A42-95B1-1C361BA03859}"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2F80CC-9598-4E7D-8CFA-FEC84A42F135}"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7FE8F817-797B-47A7-B023-853E19D5052E}">
      <dgm:prSet custT="1"/>
      <dgm:spPr/>
      <dgm:t>
        <a:bodyPr/>
        <a:lstStyle/>
        <a:p>
          <a:pPr rtl="0"/>
          <a:r>
            <a:rPr lang="en-US" sz="1500" dirty="0">
              <a:solidFill>
                <a:schemeClr val="tx2"/>
              </a:solidFill>
            </a:rPr>
            <a:t>Multi-agency working is a collaborative approach to addressing the needs of pupils in alternative provision (AP) schools. This involves different </a:t>
          </a:r>
          <a:r>
            <a:rPr lang="en-US" sz="1500" dirty="0" err="1">
              <a:solidFill>
                <a:schemeClr val="tx2"/>
              </a:solidFill>
            </a:rPr>
            <a:t>organisations</a:t>
          </a:r>
          <a:r>
            <a:rPr lang="en-US" sz="1500" dirty="0">
              <a:solidFill>
                <a:schemeClr val="tx2"/>
              </a:solidFill>
            </a:rPr>
            <a:t> and professionals working together to support the educational, social, and emotional needs of pupils in AP schools. </a:t>
          </a:r>
        </a:p>
        <a:p>
          <a:pPr rtl="0"/>
          <a:r>
            <a:rPr lang="en-US" sz="1500" dirty="0">
              <a:solidFill>
                <a:schemeClr val="tx2"/>
              </a:solidFill>
            </a:rPr>
            <a:t>The goal of multi-agency working is to provide a more coordinated and </a:t>
          </a:r>
          <a:r>
            <a:rPr lang="en-US" sz="1500" dirty="0">
              <a:solidFill>
                <a:schemeClr val="tx2">
                  <a:alpha val="91000"/>
                </a:schemeClr>
              </a:solidFill>
            </a:rPr>
            <a:t>comprehensive</a:t>
          </a:r>
          <a:r>
            <a:rPr lang="en-US" sz="1500" dirty="0">
              <a:solidFill>
                <a:schemeClr val="tx2"/>
              </a:solidFill>
            </a:rPr>
            <a:t> support system for pupils who may be struggling in a traditional school setting.</a:t>
          </a:r>
          <a:endParaRPr lang="en-GB" sz="1500" dirty="0">
            <a:solidFill>
              <a:schemeClr val="tx2"/>
            </a:solidFill>
          </a:endParaRPr>
        </a:p>
      </dgm:t>
    </dgm:pt>
    <dgm:pt modelId="{30309552-1777-46FC-BD9D-A63D0DA81759}" type="parTrans" cxnId="{76489999-AEEA-4775-B973-ABC21DA96420}">
      <dgm:prSet/>
      <dgm:spPr/>
      <dgm:t>
        <a:bodyPr/>
        <a:lstStyle/>
        <a:p>
          <a:endParaRPr lang="en-US"/>
        </a:p>
      </dgm:t>
    </dgm:pt>
    <dgm:pt modelId="{01D67CAA-81FD-44E6-9B70-C2AAC782E3D0}" type="sibTrans" cxnId="{76489999-AEEA-4775-B973-ABC21DA96420}">
      <dgm:prSet/>
      <dgm:spPr/>
      <dgm:t>
        <a:bodyPr/>
        <a:lstStyle/>
        <a:p>
          <a:endParaRPr lang="en-US"/>
        </a:p>
      </dgm:t>
    </dgm:pt>
    <dgm:pt modelId="{6A9459CE-4EF7-4883-9F32-099AA8988D89}">
      <dgm:prSet/>
      <dgm:spPr>
        <a:noFill/>
      </dgm:spPr>
      <dgm:t>
        <a:bodyPr/>
        <a:lstStyle/>
        <a:p>
          <a:pPr rtl="0"/>
          <a:r>
            <a:rPr lang="en-US" dirty="0">
              <a:solidFill>
                <a:srgbClr val="002060">
                  <a:alpha val="95000"/>
                </a:srgbClr>
              </a:solidFill>
            </a:rPr>
            <a:t>There are several ways that multi-agency working can continue to help pupils at </a:t>
          </a:r>
          <a:r>
            <a:rPr lang="en-US" dirty="0" err="1">
              <a:solidFill>
                <a:srgbClr val="002060">
                  <a:alpha val="95000"/>
                </a:srgbClr>
              </a:solidFill>
            </a:rPr>
            <a:t>Sandwell</a:t>
          </a:r>
          <a:r>
            <a:rPr lang="en-US" dirty="0">
              <a:solidFill>
                <a:srgbClr val="002060">
                  <a:alpha val="95000"/>
                </a:srgbClr>
              </a:solidFill>
            </a:rPr>
            <a:t> Community School:</a:t>
          </a:r>
          <a:endParaRPr lang="en-GB" dirty="0">
            <a:solidFill>
              <a:srgbClr val="002060">
                <a:alpha val="95000"/>
              </a:srgbClr>
            </a:solidFill>
          </a:endParaRPr>
        </a:p>
      </dgm:t>
    </dgm:pt>
    <dgm:pt modelId="{C0C8455F-F232-47F0-B51B-5619EB49B280}" type="parTrans" cxnId="{ECD6149E-07D3-479D-9804-E896E851C572}">
      <dgm:prSet/>
      <dgm:spPr/>
      <dgm:t>
        <a:bodyPr/>
        <a:lstStyle/>
        <a:p>
          <a:endParaRPr lang="en-US"/>
        </a:p>
      </dgm:t>
    </dgm:pt>
    <dgm:pt modelId="{158DAC04-5B65-4BC7-BE02-68663C85BC30}" type="sibTrans" cxnId="{ECD6149E-07D3-479D-9804-E896E851C572}">
      <dgm:prSet/>
      <dgm:spPr/>
      <dgm:t>
        <a:bodyPr/>
        <a:lstStyle/>
        <a:p>
          <a:endParaRPr lang="en-US"/>
        </a:p>
      </dgm:t>
    </dgm:pt>
    <dgm:pt modelId="{ABB32B2D-1B3A-433E-83BE-52662D460DC3}">
      <dgm:prSet custT="1"/>
      <dgm:spPr>
        <a:solidFill>
          <a:srgbClr val="92D050"/>
        </a:solidFill>
      </dgm:spPr>
      <dgm:t>
        <a:bodyPr/>
        <a:lstStyle/>
        <a:p>
          <a:pPr rtl="0"/>
          <a:r>
            <a:rPr lang="en-US" sz="1600" b="1" dirty="0">
              <a:solidFill>
                <a:srgbClr val="002060"/>
              </a:solidFill>
            </a:rPr>
            <a:t>Improved</a:t>
          </a:r>
          <a:r>
            <a:rPr lang="en-US" sz="1200" b="1" dirty="0">
              <a:solidFill>
                <a:srgbClr val="002060"/>
              </a:solidFill>
            </a:rPr>
            <a:t> </a:t>
          </a:r>
          <a:r>
            <a:rPr lang="en-US" sz="1600" b="1" dirty="0">
              <a:solidFill>
                <a:srgbClr val="002060"/>
              </a:solidFill>
            </a:rPr>
            <a:t>access to resources</a:t>
          </a:r>
          <a:r>
            <a:rPr lang="en-US" sz="1400" dirty="0">
              <a:solidFill>
                <a:srgbClr val="002060"/>
              </a:solidFill>
            </a:rPr>
            <a:t>: By working together, different </a:t>
          </a:r>
          <a:r>
            <a:rPr lang="en-US" sz="1400" dirty="0" err="1">
              <a:solidFill>
                <a:srgbClr val="002060"/>
              </a:solidFill>
            </a:rPr>
            <a:t>organisations</a:t>
          </a:r>
          <a:r>
            <a:rPr lang="en-US" sz="1400" dirty="0">
              <a:solidFill>
                <a:srgbClr val="002060"/>
              </a:solidFill>
            </a:rPr>
            <a:t> can pool their resources and expertise to provide pupils with the support they need. This can include access to educational resources, counseling services, and mental health support.</a:t>
          </a:r>
          <a:endParaRPr lang="en-GB" sz="1400" dirty="0">
            <a:solidFill>
              <a:srgbClr val="002060"/>
            </a:solidFill>
          </a:endParaRPr>
        </a:p>
      </dgm:t>
    </dgm:pt>
    <dgm:pt modelId="{82C10FE8-E26F-44CC-90B6-95B444311A62}" type="parTrans" cxnId="{DCF95010-7B4F-4704-A5BD-D7B43859BBEB}">
      <dgm:prSet/>
      <dgm:spPr/>
      <dgm:t>
        <a:bodyPr/>
        <a:lstStyle/>
        <a:p>
          <a:endParaRPr lang="en-US"/>
        </a:p>
      </dgm:t>
    </dgm:pt>
    <dgm:pt modelId="{439B0842-B5EB-4570-B4C2-9EE98046B95D}" type="sibTrans" cxnId="{DCF95010-7B4F-4704-A5BD-D7B43859BBEB}">
      <dgm:prSet/>
      <dgm:spPr/>
      <dgm:t>
        <a:bodyPr/>
        <a:lstStyle/>
        <a:p>
          <a:endParaRPr lang="en-US"/>
        </a:p>
      </dgm:t>
    </dgm:pt>
    <dgm:pt modelId="{CA860C1B-C37F-4356-8E5A-9D826D0D74F1}">
      <dgm:prSet custT="1"/>
      <dgm:spPr>
        <a:solidFill>
          <a:srgbClr val="00B0F0"/>
        </a:solidFill>
      </dgm:spPr>
      <dgm:t>
        <a:bodyPr/>
        <a:lstStyle/>
        <a:p>
          <a:pPr rtl="0"/>
          <a:r>
            <a:rPr lang="en-US" sz="1600" b="1" dirty="0">
              <a:solidFill>
                <a:srgbClr val="002060"/>
              </a:solidFill>
            </a:rPr>
            <a:t>Coordinated support</a:t>
          </a:r>
          <a:r>
            <a:rPr lang="en-US" sz="1200" dirty="0">
              <a:solidFill>
                <a:srgbClr val="002060"/>
              </a:solidFill>
            </a:rPr>
            <a:t>: </a:t>
          </a:r>
          <a:r>
            <a:rPr lang="en-US" sz="1400" dirty="0">
              <a:solidFill>
                <a:srgbClr val="002060"/>
              </a:solidFill>
            </a:rPr>
            <a:t>Multi-agency working allows professionals from different organizations to communicate and collaborate effectively, ensuring that pupils receive the right support at the right time.</a:t>
          </a:r>
          <a:endParaRPr lang="en-GB" sz="1400" dirty="0">
            <a:solidFill>
              <a:srgbClr val="002060"/>
            </a:solidFill>
          </a:endParaRPr>
        </a:p>
      </dgm:t>
    </dgm:pt>
    <dgm:pt modelId="{FE48651B-4372-4A07-BDEC-F14986DC8327}" type="parTrans" cxnId="{6C5EF3C2-F1CF-4C38-8E51-3214E980E04C}">
      <dgm:prSet/>
      <dgm:spPr/>
      <dgm:t>
        <a:bodyPr/>
        <a:lstStyle/>
        <a:p>
          <a:endParaRPr lang="en-US"/>
        </a:p>
      </dgm:t>
    </dgm:pt>
    <dgm:pt modelId="{9EFCA974-4507-4490-B852-93F8F220463A}" type="sibTrans" cxnId="{6C5EF3C2-F1CF-4C38-8E51-3214E980E04C}">
      <dgm:prSet/>
      <dgm:spPr/>
      <dgm:t>
        <a:bodyPr/>
        <a:lstStyle/>
        <a:p>
          <a:endParaRPr lang="en-US"/>
        </a:p>
      </dgm:t>
    </dgm:pt>
    <dgm:pt modelId="{1F5C50E2-73C9-4883-9356-E4522138BA76}">
      <dgm:prSet custT="1"/>
      <dgm:spPr>
        <a:solidFill>
          <a:srgbClr val="FF66FF"/>
        </a:solidFill>
      </dgm:spPr>
      <dgm:t>
        <a:bodyPr/>
        <a:lstStyle/>
        <a:p>
          <a:pPr rtl="0"/>
          <a:r>
            <a:rPr lang="en-US" sz="1600" b="1" dirty="0">
              <a:solidFill>
                <a:srgbClr val="002060"/>
              </a:solidFill>
            </a:rPr>
            <a:t>More </a:t>
          </a:r>
          <a:r>
            <a:rPr lang="en-US" sz="1600" b="1" dirty="0" err="1">
              <a:solidFill>
                <a:srgbClr val="002060"/>
              </a:solidFill>
            </a:rPr>
            <a:t>personalised</a:t>
          </a:r>
          <a:r>
            <a:rPr lang="en-US" sz="1600" b="1" dirty="0">
              <a:solidFill>
                <a:srgbClr val="002060"/>
              </a:solidFill>
            </a:rPr>
            <a:t> support</a:t>
          </a:r>
          <a:r>
            <a:rPr lang="en-US" sz="1200" dirty="0">
              <a:solidFill>
                <a:srgbClr val="002060"/>
              </a:solidFill>
            </a:rPr>
            <a:t>: </a:t>
          </a:r>
          <a:r>
            <a:rPr lang="en-US" sz="1400" dirty="0">
              <a:solidFill>
                <a:srgbClr val="002060"/>
              </a:solidFill>
            </a:rPr>
            <a:t>By working together, different organizations can get a better understanding of the individual needs of pupils in AP schools. This allows them to tailor their support to meet the unique needs of each pupil, helping to ensure that they receive the most effective support possible.</a:t>
          </a:r>
          <a:endParaRPr lang="en-GB" sz="1400" dirty="0">
            <a:solidFill>
              <a:srgbClr val="002060"/>
            </a:solidFill>
          </a:endParaRPr>
        </a:p>
      </dgm:t>
    </dgm:pt>
    <dgm:pt modelId="{C5E182FA-7CEE-48FE-9D4C-56F115CBE189}" type="parTrans" cxnId="{18F1F219-7F74-4BC2-A5D3-67EF748627B2}">
      <dgm:prSet/>
      <dgm:spPr/>
      <dgm:t>
        <a:bodyPr/>
        <a:lstStyle/>
        <a:p>
          <a:endParaRPr lang="en-US"/>
        </a:p>
      </dgm:t>
    </dgm:pt>
    <dgm:pt modelId="{4A14EA01-B22A-4B3D-AC1B-0C1546E14BA6}" type="sibTrans" cxnId="{18F1F219-7F74-4BC2-A5D3-67EF748627B2}">
      <dgm:prSet/>
      <dgm:spPr/>
      <dgm:t>
        <a:bodyPr/>
        <a:lstStyle/>
        <a:p>
          <a:endParaRPr lang="en-US"/>
        </a:p>
      </dgm:t>
    </dgm:pt>
    <dgm:pt modelId="{AC4C8871-95D5-4BB1-B649-9530915F7EBD}">
      <dgm:prSet custT="1"/>
      <dgm:spPr>
        <a:solidFill>
          <a:srgbClr val="F86B1F"/>
        </a:solidFill>
      </dgm:spPr>
      <dgm:t>
        <a:bodyPr/>
        <a:lstStyle/>
        <a:p>
          <a:pPr rtl="0"/>
          <a:r>
            <a:rPr lang="en-US" sz="1600" b="1" dirty="0">
              <a:solidFill>
                <a:srgbClr val="002060"/>
              </a:solidFill>
            </a:rPr>
            <a:t>Better outcomes</a:t>
          </a:r>
          <a:r>
            <a:rPr lang="en-US" sz="1300" dirty="0">
              <a:solidFill>
                <a:srgbClr val="002060"/>
              </a:solidFill>
            </a:rPr>
            <a:t>: </a:t>
          </a:r>
          <a:r>
            <a:rPr lang="en-US" sz="1400" dirty="0">
              <a:solidFill>
                <a:srgbClr val="002060"/>
              </a:solidFill>
            </a:rPr>
            <a:t>By providing pupils with a more coordinated and comprehensive support system, multi-agency working can help to improve educational outcomes and reduce the risk of pupils becoming involved in negative behaviors such as crime and violence.</a:t>
          </a:r>
          <a:endParaRPr lang="en-GB" sz="1400" dirty="0">
            <a:solidFill>
              <a:srgbClr val="002060"/>
            </a:solidFill>
          </a:endParaRPr>
        </a:p>
      </dgm:t>
    </dgm:pt>
    <dgm:pt modelId="{2C8130C0-40BF-452A-BC14-A986959486ED}" type="parTrans" cxnId="{18CA870D-C695-4B29-AC84-6FAEEE4ED593}">
      <dgm:prSet/>
      <dgm:spPr/>
      <dgm:t>
        <a:bodyPr/>
        <a:lstStyle/>
        <a:p>
          <a:endParaRPr lang="en-US"/>
        </a:p>
      </dgm:t>
    </dgm:pt>
    <dgm:pt modelId="{B33A2232-31CD-4756-97BD-1B7182E27863}" type="sibTrans" cxnId="{18CA870D-C695-4B29-AC84-6FAEEE4ED593}">
      <dgm:prSet/>
      <dgm:spPr/>
      <dgm:t>
        <a:bodyPr/>
        <a:lstStyle/>
        <a:p>
          <a:endParaRPr lang="en-US"/>
        </a:p>
      </dgm:t>
    </dgm:pt>
    <dgm:pt modelId="{197EE17A-2DF8-469D-B9BD-045BDB71319E}">
      <dgm:prSet/>
      <dgm:spPr/>
      <dgm:t>
        <a:bodyPr/>
        <a:lstStyle/>
        <a:p>
          <a:pPr rtl="0"/>
          <a:endParaRPr lang="en-US" dirty="0">
            <a:solidFill>
              <a:srgbClr val="002060"/>
            </a:solidFill>
          </a:endParaRPr>
        </a:p>
        <a:p>
          <a:pPr rtl="0"/>
          <a:r>
            <a:rPr lang="en-US" dirty="0">
              <a:solidFill>
                <a:srgbClr val="002060"/>
              </a:solidFill>
            </a:rPr>
            <a:t>In conclusion, multi-agency working can continue to play an important role in supporting pupils at SCS by providing them with access to the resources and support they need to succeed.</a:t>
          </a:r>
          <a:endParaRPr lang="en-GB" dirty="0">
            <a:solidFill>
              <a:srgbClr val="002060"/>
            </a:solidFill>
          </a:endParaRPr>
        </a:p>
      </dgm:t>
    </dgm:pt>
    <dgm:pt modelId="{37C97ADD-D9C6-43AF-8728-80AC1B77DD09}" type="sibTrans" cxnId="{4F4703E4-E7A2-4401-AF79-0EB68F9AA598}">
      <dgm:prSet/>
      <dgm:spPr/>
      <dgm:t>
        <a:bodyPr/>
        <a:lstStyle/>
        <a:p>
          <a:endParaRPr lang="en-US"/>
        </a:p>
      </dgm:t>
    </dgm:pt>
    <dgm:pt modelId="{71C034D3-A563-45D2-BFA6-D19146452589}" type="parTrans" cxnId="{4F4703E4-E7A2-4401-AF79-0EB68F9AA598}">
      <dgm:prSet/>
      <dgm:spPr/>
      <dgm:t>
        <a:bodyPr/>
        <a:lstStyle/>
        <a:p>
          <a:endParaRPr lang="en-US"/>
        </a:p>
      </dgm:t>
    </dgm:pt>
    <dgm:pt modelId="{0357DC17-BA9E-42A6-9B2E-6663BBEF55F3}" type="pres">
      <dgm:prSet presAssocID="{AC2F80CC-9598-4E7D-8CFA-FEC84A42F135}" presName="vert0" presStyleCnt="0">
        <dgm:presLayoutVars>
          <dgm:dir/>
          <dgm:animOne val="branch"/>
          <dgm:animLvl val="lvl"/>
        </dgm:presLayoutVars>
      </dgm:prSet>
      <dgm:spPr/>
    </dgm:pt>
    <dgm:pt modelId="{02B555A3-5932-4BDE-B436-5F2796E9C6FE}" type="pres">
      <dgm:prSet presAssocID="{7FE8F817-797B-47A7-B023-853E19D5052E}" presName="thickLine" presStyleLbl="alignNode1" presStyleIdx="0" presStyleCnt="3"/>
      <dgm:spPr/>
    </dgm:pt>
    <dgm:pt modelId="{D99CAF68-3272-43EB-831C-6B1D769968ED}" type="pres">
      <dgm:prSet presAssocID="{7FE8F817-797B-47A7-B023-853E19D5052E}" presName="horz1" presStyleCnt="0"/>
      <dgm:spPr/>
    </dgm:pt>
    <dgm:pt modelId="{85782CBD-4DCA-446E-9258-8DF129F37F3B}" type="pres">
      <dgm:prSet presAssocID="{7FE8F817-797B-47A7-B023-853E19D5052E}" presName="tx1" presStyleLbl="revTx" presStyleIdx="0" presStyleCnt="7" custScaleX="500000" custScaleY="36698"/>
      <dgm:spPr/>
    </dgm:pt>
    <dgm:pt modelId="{F38EA150-731E-4B98-870A-F3E6AF5714F0}" type="pres">
      <dgm:prSet presAssocID="{7FE8F817-797B-47A7-B023-853E19D5052E}" presName="vert1" presStyleCnt="0"/>
      <dgm:spPr/>
    </dgm:pt>
    <dgm:pt modelId="{B2CECE57-DB83-43EB-9E34-BA335189AFF2}" type="pres">
      <dgm:prSet presAssocID="{6A9459CE-4EF7-4883-9F32-099AA8988D89}" presName="thickLine" presStyleLbl="alignNode1" presStyleIdx="1" presStyleCnt="3"/>
      <dgm:spPr/>
    </dgm:pt>
    <dgm:pt modelId="{FC15258A-D6C8-4D73-9110-0F99E9B0A042}" type="pres">
      <dgm:prSet presAssocID="{6A9459CE-4EF7-4883-9F32-099AA8988D89}" presName="horz1" presStyleCnt="0"/>
      <dgm:spPr/>
    </dgm:pt>
    <dgm:pt modelId="{D9585EF5-E0FA-4D41-95AB-0313A1873F3A}" type="pres">
      <dgm:prSet presAssocID="{6A9459CE-4EF7-4883-9F32-099AA8988D89}" presName="tx1" presStyleLbl="revTx" presStyleIdx="1" presStyleCnt="7" custScaleX="102028"/>
      <dgm:spPr/>
    </dgm:pt>
    <dgm:pt modelId="{CCAD41C5-DD87-4D85-B513-B4B7559CF83E}" type="pres">
      <dgm:prSet presAssocID="{6A9459CE-4EF7-4883-9F32-099AA8988D89}" presName="vert1" presStyleCnt="0"/>
      <dgm:spPr/>
    </dgm:pt>
    <dgm:pt modelId="{763873DA-1B89-4C45-BF32-5BF936414D47}" type="pres">
      <dgm:prSet presAssocID="{ABB32B2D-1B3A-433E-83BE-52662D460DC3}" presName="vertSpace2a" presStyleCnt="0"/>
      <dgm:spPr/>
    </dgm:pt>
    <dgm:pt modelId="{8C0B2E09-B417-47A6-9569-0CA94ACFDE8C}" type="pres">
      <dgm:prSet presAssocID="{ABB32B2D-1B3A-433E-83BE-52662D460DC3}" presName="horz2" presStyleCnt="0"/>
      <dgm:spPr/>
    </dgm:pt>
    <dgm:pt modelId="{1C135508-E693-451A-A501-1635C51A7D18}" type="pres">
      <dgm:prSet presAssocID="{ABB32B2D-1B3A-433E-83BE-52662D460DC3}" presName="horzSpace2" presStyleCnt="0"/>
      <dgm:spPr/>
    </dgm:pt>
    <dgm:pt modelId="{93D16B02-D62F-45D8-A2E0-AFD46BC6313F}" type="pres">
      <dgm:prSet presAssocID="{ABB32B2D-1B3A-433E-83BE-52662D460DC3}" presName="tx2" presStyleLbl="revTx" presStyleIdx="2" presStyleCnt="7" custScaleX="99295" custLinFactNeighborX="4" custLinFactNeighborY="-3847"/>
      <dgm:spPr/>
    </dgm:pt>
    <dgm:pt modelId="{C9CE9AE6-CCF3-4713-BE4C-95480E119628}" type="pres">
      <dgm:prSet presAssocID="{ABB32B2D-1B3A-433E-83BE-52662D460DC3}" presName="vert2" presStyleCnt="0"/>
      <dgm:spPr/>
    </dgm:pt>
    <dgm:pt modelId="{BD2BEE96-7E3E-4B89-9DB7-691ECE7AE413}" type="pres">
      <dgm:prSet presAssocID="{ABB32B2D-1B3A-433E-83BE-52662D460DC3}" presName="thinLine2b" presStyleLbl="callout" presStyleIdx="0" presStyleCnt="4"/>
      <dgm:spPr/>
    </dgm:pt>
    <dgm:pt modelId="{7416E8F5-EF9D-49D5-8DA0-BB668F0C47EF}" type="pres">
      <dgm:prSet presAssocID="{ABB32B2D-1B3A-433E-83BE-52662D460DC3}" presName="vertSpace2b" presStyleCnt="0"/>
      <dgm:spPr/>
    </dgm:pt>
    <dgm:pt modelId="{7A0EDED4-8F24-4ABC-A786-D0082DCDEC66}" type="pres">
      <dgm:prSet presAssocID="{CA860C1B-C37F-4356-8E5A-9D826D0D74F1}" presName="horz2" presStyleCnt="0"/>
      <dgm:spPr/>
    </dgm:pt>
    <dgm:pt modelId="{3A98F811-4012-4C59-86A7-090B2212E8B6}" type="pres">
      <dgm:prSet presAssocID="{CA860C1B-C37F-4356-8E5A-9D826D0D74F1}" presName="horzSpace2" presStyleCnt="0"/>
      <dgm:spPr/>
    </dgm:pt>
    <dgm:pt modelId="{93819038-23DA-4A57-B066-DFE914E0EA39}" type="pres">
      <dgm:prSet presAssocID="{CA860C1B-C37F-4356-8E5A-9D826D0D74F1}" presName="tx2" presStyleLbl="revTx" presStyleIdx="3" presStyleCnt="7"/>
      <dgm:spPr/>
    </dgm:pt>
    <dgm:pt modelId="{8A46805B-2839-429A-A7E2-A89A61226AE6}" type="pres">
      <dgm:prSet presAssocID="{CA860C1B-C37F-4356-8E5A-9D826D0D74F1}" presName="vert2" presStyleCnt="0"/>
      <dgm:spPr/>
    </dgm:pt>
    <dgm:pt modelId="{98D20EA7-6C23-4F69-B479-8B3543EEA36C}" type="pres">
      <dgm:prSet presAssocID="{CA860C1B-C37F-4356-8E5A-9D826D0D74F1}" presName="thinLine2b" presStyleLbl="callout" presStyleIdx="1" presStyleCnt="4"/>
      <dgm:spPr/>
    </dgm:pt>
    <dgm:pt modelId="{CFA84FC1-CDC6-4AD8-A881-57F73A7DEABD}" type="pres">
      <dgm:prSet presAssocID="{CA860C1B-C37F-4356-8E5A-9D826D0D74F1}" presName="vertSpace2b" presStyleCnt="0"/>
      <dgm:spPr/>
    </dgm:pt>
    <dgm:pt modelId="{D9B6B649-B716-4A48-93B3-D9D1B855F9D6}" type="pres">
      <dgm:prSet presAssocID="{1F5C50E2-73C9-4883-9356-E4522138BA76}" presName="horz2" presStyleCnt="0"/>
      <dgm:spPr/>
    </dgm:pt>
    <dgm:pt modelId="{EA5E0439-22FC-4873-B200-4049CC5041E0}" type="pres">
      <dgm:prSet presAssocID="{1F5C50E2-73C9-4883-9356-E4522138BA76}" presName="horzSpace2" presStyleCnt="0"/>
      <dgm:spPr/>
    </dgm:pt>
    <dgm:pt modelId="{B2DD36FF-098D-46D6-AD32-1A23CC70A775}" type="pres">
      <dgm:prSet presAssocID="{1F5C50E2-73C9-4883-9356-E4522138BA76}" presName="tx2" presStyleLbl="revTx" presStyleIdx="4" presStyleCnt="7"/>
      <dgm:spPr/>
    </dgm:pt>
    <dgm:pt modelId="{B36C00D6-8820-4E79-80D3-75379159E1E1}" type="pres">
      <dgm:prSet presAssocID="{1F5C50E2-73C9-4883-9356-E4522138BA76}" presName="vert2" presStyleCnt="0"/>
      <dgm:spPr/>
    </dgm:pt>
    <dgm:pt modelId="{1F798224-02BA-4137-93ED-11E9FE51D410}" type="pres">
      <dgm:prSet presAssocID="{1F5C50E2-73C9-4883-9356-E4522138BA76}" presName="thinLine2b" presStyleLbl="callout" presStyleIdx="2" presStyleCnt="4"/>
      <dgm:spPr/>
    </dgm:pt>
    <dgm:pt modelId="{EA74719B-1239-49D4-B5A9-E3B8580C7DF8}" type="pres">
      <dgm:prSet presAssocID="{1F5C50E2-73C9-4883-9356-E4522138BA76}" presName="vertSpace2b" presStyleCnt="0"/>
      <dgm:spPr/>
    </dgm:pt>
    <dgm:pt modelId="{59061E45-2670-436A-9F6E-2D2B7D368774}" type="pres">
      <dgm:prSet presAssocID="{AC4C8871-95D5-4BB1-B649-9530915F7EBD}" presName="horz2" presStyleCnt="0"/>
      <dgm:spPr/>
    </dgm:pt>
    <dgm:pt modelId="{F8B8778A-F967-45FA-BAFB-E1F55A80DE22}" type="pres">
      <dgm:prSet presAssocID="{AC4C8871-95D5-4BB1-B649-9530915F7EBD}" presName="horzSpace2" presStyleCnt="0"/>
      <dgm:spPr/>
    </dgm:pt>
    <dgm:pt modelId="{8F8E7F67-06E2-4667-998B-3FB27D2561D9}" type="pres">
      <dgm:prSet presAssocID="{AC4C8871-95D5-4BB1-B649-9530915F7EBD}" presName="tx2" presStyleLbl="revTx" presStyleIdx="5" presStyleCnt="7"/>
      <dgm:spPr/>
    </dgm:pt>
    <dgm:pt modelId="{F12E5FA5-45D2-47BC-AEEF-3998AD4C9ADB}" type="pres">
      <dgm:prSet presAssocID="{AC4C8871-95D5-4BB1-B649-9530915F7EBD}" presName="vert2" presStyleCnt="0"/>
      <dgm:spPr/>
    </dgm:pt>
    <dgm:pt modelId="{C66E4392-F58A-47D0-92A4-7EA8DC34843C}" type="pres">
      <dgm:prSet presAssocID="{AC4C8871-95D5-4BB1-B649-9530915F7EBD}" presName="thinLine2b" presStyleLbl="callout" presStyleIdx="3" presStyleCnt="4"/>
      <dgm:spPr/>
    </dgm:pt>
    <dgm:pt modelId="{784D2398-1D3C-4475-974B-7B78B4754F96}" type="pres">
      <dgm:prSet presAssocID="{AC4C8871-95D5-4BB1-B649-9530915F7EBD}" presName="vertSpace2b" presStyleCnt="0"/>
      <dgm:spPr/>
    </dgm:pt>
    <dgm:pt modelId="{8097E82A-9118-45A6-9FF8-31B5C06D9FD1}" type="pres">
      <dgm:prSet presAssocID="{197EE17A-2DF8-469D-B9BD-045BDB71319E}" presName="thickLine" presStyleLbl="alignNode1" presStyleIdx="2" presStyleCnt="3"/>
      <dgm:spPr/>
    </dgm:pt>
    <dgm:pt modelId="{6408837B-F2A6-4148-9D22-FA4BE85C3111}" type="pres">
      <dgm:prSet presAssocID="{197EE17A-2DF8-469D-B9BD-045BDB71319E}" presName="horz1" presStyleCnt="0"/>
      <dgm:spPr/>
    </dgm:pt>
    <dgm:pt modelId="{E5D9328B-05BD-4032-A2F1-4A5CB26A2DA3}" type="pres">
      <dgm:prSet presAssocID="{197EE17A-2DF8-469D-B9BD-045BDB71319E}" presName="tx1" presStyleLbl="revTx" presStyleIdx="6" presStyleCnt="7" custScaleX="500000" custScaleY="29635"/>
      <dgm:spPr/>
    </dgm:pt>
    <dgm:pt modelId="{E5084C94-FFD7-4185-8C97-B88E5C1CF482}" type="pres">
      <dgm:prSet presAssocID="{197EE17A-2DF8-469D-B9BD-045BDB71319E}" presName="vert1" presStyleCnt="0"/>
      <dgm:spPr/>
    </dgm:pt>
  </dgm:ptLst>
  <dgm:cxnLst>
    <dgm:cxn modelId="{F7EEF906-3822-40EF-B144-782E02DF4BCD}" type="presOf" srcId="{1F5C50E2-73C9-4883-9356-E4522138BA76}" destId="{B2DD36FF-098D-46D6-AD32-1A23CC70A775}" srcOrd="0" destOrd="0" presId="urn:microsoft.com/office/officeart/2008/layout/LinedList"/>
    <dgm:cxn modelId="{18CA870D-C695-4B29-AC84-6FAEEE4ED593}" srcId="{6A9459CE-4EF7-4883-9F32-099AA8988D89}" destId="{AC4C8871-95D5-4BB1-B649-9530915F7EBD}" srcOrd="3" destOrd="0" parTransId="{2C8130C0-40BF-452A-BC14-A986959486ED}" sibTransId="{B33A2232-31CD-4756-97BD-1B7182E27863}"/>
    <dgm:cxn modelId="{DCF95010-7B4F-4704-A5BD-D7B43859BBEB}" srcId="{6A9459CE-4EF7-4883-9F32-099AA8988D89}" destId="{ABB32B2D-1B3A-433E-83BE-52662D460DC3}" srcOrd="0" destOrd="0" parTransId="{82C10FE8-E26F-44CC-90B6-95B444311A62}" sibTransId="{439B0842-B5EB-4570-B4C2-9EE98046B95D}"/>
    <dgm:cxn modelId="{18F1F219-7F74-4BC2-A5D3-67EF748627B2}" srcId="{6A9459CE-4EF7-4883-9F32-099AA8988D89}" destId="{1F5C50E2-73C9-4883-9356-E4522138BA76}" srcOrd="2" destOrd="0" parTransId="{C5E182FA-7CEE-48FE-9D4C-56F115CBE189}" sibTransId="{4A14EA01-B22A-4B3D-AC1B-0C1546E14BA6}"/>
    <dgm:cxn modelId="{9071CA1D-810E-475D-9FD6-143E23733991}" type="presOf" srcId="{197EE17A-2DF8-469D-B9BD-045BDB71319E}" destId="{E5D9328B-05BD-4032-A2F1-4A5CB26A2DA3}" srcOrd="0" destOrd="0" presId="urn:microsoft.com/office/officeart/2008/layout/LinedList"/>
    <dgm:cxn modelId="{C14A1A40-8212-4ED1-8B2A-3B4144FAB311}" type="presOf" srcId="{ABB32B2D-1B3A-433E-83BE-52662D460DC3}" destId="{93D16B02-D62F-45D8-A2E0-AFD46BC6313F}" srcOrd="0" destOrd="0" presId="urn:microsoft.com/office/officeart/2008/layout/LinedList"/>
    <dgm:cxn modelId="{AA9ACE60-5071-4C08-8E07-E50C0331480C}" type="presOf" srcId="{AC2F80CC-9598-4E7D-8CFA-FEC84A42F135}" destId="{0357DC17-BA9E-42A6-9B2E-6663BBEF55F3}" srcOrd="0" destOrd="0" presId="urn:microsoft.com/office/officeart/2008/layout/LinedList"/>
    <dgm:cxn modelId="{4CD06555-AC76-485A-B232-55CC3403E3E9}" type="presOf" srcId="{7FE8F817-797B-47A7-B023-853E19D5052E}" destId="{85782CBD-4DCA-446E-9258-8DF129F37F3B}" srcOrd="0" destOrd="0" presId="urn:microsoft.com/office/officeart/2008/layout/LinedList"/>
    <dgm:cxn modelId="{76489999-AEEA-4775-B973-ABC21DA96420}" srcId="{AC2F80CC-9598-4E7D-8CFA-FEC84A42F135}" destId="{7FE8F817-797B-47A7-B023-853E19D5052E}" srcOrd="0" destOrd="0" parTransId="{30309552-1777-46FC-BD9D-A63D0DA81759}" sibTransId="{01D67CAA-81FD-44E6-9B70-C2AAC782E3D0}"/>
    <dgm:cxn modelId="{ECD6149E-07D3-479D-9804-E896E851C572}" srcId="{AC2F80CC-9598-4E7D-8CFA-FEC84A42F135}" destId="{6A9459CE-4EF7-4883-9F32-099AA8988D89}" srcOrd="1" destOrd="0" parTransId="{C0C8455F-F232-47F0-B51B-5619EB49B280}" sibTransId="{158DAC04-5B65-4BC7-BE02-68663C85BC30}"/>
    <dgm:cxn modelId="{3D4B79AA-E9A1-4544-BDBC-A442C75D08AE}" type="presOf" srcId="{CA860C1B-C37F-4356-8E5A-9D826D0D74F1}" destId="{93819038-23DA-4A57-B066-DFE914E0EA39}" srcOrd="0" destOrd="0" presId="urn:microsoft.com/office/officeart/2008/layout/LinedList"/>
    <dgm:cxn modelId="{26FF91C0-3D04-4869-B868-4B080528D214}" type="presOf" srcId="{AC4C8871-95D5-4BB1-B649-9530915F7EBD}" destId="{8F8E7F67-06E2-4667-998B-3FB27D2561D9}" srcOrd="0" destOrd="0" presId="urn:microsoft.com/office/officeart/2008/layout/LinedList"/>
    <dgm:cxn modelId="{6C5EF3C2-F1CF-4C38-8E51-3214E980E04C}" srcId="{6A9459CE-4EF7-4883-9F32-099AA8988D89}" destId="{CA860C1B-C37F-4356-8E5A-9D826D0D74F1}" srcOrd="1" destOrd="0" parTransId="{FE48651B-4372-4A07-BDEC-F14986DC8327}" sibTransId="{9EFCA974-4507-4490-B852-93F8F220463A}"/>
    <dgm:cxn modelId="{4F4703E4-E7A2-4401-AF79-0EB68F9AA598}" srcId="{AC2F80CC-9598-4E7D-8CFA-FEC84A42F135}" destId="{197EE17A-2DF8-469D-B9BD-045BDB71319E}" srcOrd="2" destOrd="0" parTransId="{71C034D3-A563-45D2-BFA6-D19146452589}" sibTransId="{37C97ADD-D9C6-43AF-8728-80AC1B77DD09}"/>
    <dgm:cxn modelId="{BBC8AEE8-E483-41A8-BE2C-9FF7A402DB60}" type="presOf" srcId="{6A9459CE-4EF7-4883-9F32-099AA8988D89}" destId="{D9585EF5-E0FA-4D41-95AB-0313A1873F3A}" srcOrd="0" destOrd="0" presId="urn:microsoft.com/office/officeart/2008/layout/LinedList"/>
    <dgm:cxn modelId="{79D4379A-F880-4318-9196-7E2042BC0414}" type="presParOf" srcId="{0357DC17-BA9E-42A6-9B2E-6663BBEF55F3}" destId="{02B555A3-5932-4BDE-B436-5F2796E9C6FE}" srcOrd="0" destOrd="0" presId="urn:microsoft.com/office/officeart/2008/layout/LinedList"/>
    <dgm:cxn modelId="{B880A86F-EDCF-4EB0-B0A4-391D700E770C}" type="presParOf" srcId="{0357DC17-BA9E-42A6-9B2E-6663BBEF55F3}" destId="{D99CAF68-3272-43EB-831C-6B1D769968ED}" srcOrd="1" destOrd="0" presId="urn:microsoft.com/office/officeart/2008/layout/LinedList"/>
    <dgm:cxn modelId="{AE2B12C9-469F-4724-9C14-7DB969BB41E7}" type="presParOf" srcId="{D99CAF68-3272-43EB-831C-6B1D769968ED}" destId="{85782CBD-4DCA-446E-9258-8DF129F37F3B}" srcOrd="0" destOrd="0" presId="urn:microsoft.com/office/officeart/2008/layout/LinedList"/>
    <dgm:cxn modelId="{F123D1FF-1E31-4909-B834-B7B00BF08AF6}" type="presParOf" srcId="{D99CAF68-3272-43EB-831C-6B1D769968ED}" destId="{F38EA150-731E-4B98-870A-F3E6AF5714F0}" srcOrd="1" destOrd="0" presId="urn:microsoft.com/office/officeart/2008/layout/LinedList"/>
    <dgm:cxn modelId="{1D55C730-BA88-4950-87E8-DBB27FE8A718}" type="presParOf" srcId="{0357DC17-BA9E-42A6-9B2E-6663BBEF55F3}" destId="{B2CECE57-DB83-43EB-9E34-BA335189AFF2}" srcOrd="2" destOrd="0" presId="urn:microsoft.com/office/officeart/2008/layout/LinedList"/>
    <dgm:cxn modelId="{7DBF76E8-9635-4DBC-9E97-AE5EA94811BB}" type="presParOf" srcId="{0357DC17-BA9E-42A6-9B2E-6663BBEF55F3}" destId="{FC15258A-D6C8-4D73-9110-0F99E9B0A042}" srcOrd="3" destOrd="0" presId="urn:microsoft.com/office/officeart/2008/layout/LinedList"/>
    <dgm:cxn modelId="{F3CF9FC8-3F84-4698-B657-867F498E265C}" type="presParOf" srcId="{FC15258A-D6C8-4D73-9110-0F99E9B0A042}" destId="{D9585EF5-E0FA-4D41-95AB-0313A1873F3A}" srcOrd="0" destOrd="0" presId="urn:microsoft.com/office/officeart/2008/layout/LinedList"/>
    <dgm:cxn modelId="{6AB4A3F1-F980-4CFB-867E-E24D0A145460}" type="presParOf" srcId="{FC15258A-D6C8-4D73-9110-0F99E9B0A042}" destId="{CCAD41C5-DD87-4D85-B513-B4B7559CF83E}" srcOrd="1" destOrd="0" presId="urn:microsoft.com/office/officeart/2008/layout/LinedList"/>
    <dgm:cxn modelId="{357311C2-7181-400C-A438-FC95B295C1D4}" type="presParOf" srcId="{CCAD41C5-DD87-4D85-B513-B4B7559CF83E}" destId="{763873DA-1B89-4C45-BF32-5BF936414D47}" srcOrd="0" destOrd="0" presId="urn:microsoft.com/office/officeart/2008/layout/LinedList"/>
    <dgm:cxn modelId="{E17BF54D-7963-49CF-A88D-A8DEE5596E30}" type="presParOf" srcId="{CCAD41C5-DD87-4D85-B513-B4B7559CF83E}" destId="{8C0B2E09-B417-47A6-9569-0CA94ACFDE8C}" srcOrd="1" destOrd="0" presId="urn:microsoft.com/office/officeart/2008/layout/LinedList"/>
    <dgm:cxn modelId="{C8C6F3DA-8BE2-4541-879C-07E0AD3C3157}" type="presParOf" srcId="{8C0B2E09-B417-47A6-9569-0CA94ACFDE8C}" destId="{1C135508-E693-451A-A501-1635C51A7D18}" srcOrd="0" destOrd="0" presId="urn:microsoft.com/office/officeart/2008/layout/LinedList"/>
    <dgm:cxn modelId="{9F1DD625-95C8-42EC-B60E-D68C0487D0D3}" type="presParOf" srcId="{8C0B2E09-B417-47A6-9569-0CA94ACFDE8C}" destId="{93D16B02-D62F-45D8-A2E0-AFD46BC6313F}" srcOrd="1" destOrd="0" presId="urn:microsoft.com/office/officeart/2008/layout/LinedList"/>
    <dgm:cxn modelId="{8A59EF4D-4B35-404D-BB4B-870198C435F3}" type="presParOf" srcId="{8C0B2E09-B417-47A6-9569-0CA94ACFDE8C}" destId="{C9CE9AE6-CCF3-4713-BE4C-95480E119628}" srcOrd="2" destOrd="0" presId="urn:microsoft.com/office/officeart/2008/layout/LinedList"/>
    <dgm:cxn modelId="{EBD4017C-BC24-4134-8159-A2BB90A924D1}" type="presParOf" srcId="{CCAD41C5-DD87-4D85-B513-B4B7559CF83E}" destId="{BD2BEE96-7E3E-4B89-9DB7-691ECE7AE413}" srcOrd="2" destOrd="0" presId="urn:microsoft.com/office/officeart/2008/layout/LinedList"/>
    <dgm:cxn modelId="{C40D5CAC-D7DB-49A2-82ED-90C9822DB396}" type="presParOf" srcId="{CCAD41C5-DD87-4D85-B513-B4B7559CF83E}" destId="{7416E8F5-EF9D-49D5-8DA0-BB668F0C47EF}" srcOrd="3" destOrd="0" presId="urn:microsoft.com/office/officeart/2008/layout/LinedList"/>
    <dgm:cxn modelId="{290377C2-780E-439D-A735-E824CE18FE68}" type="presParOf" srcId="{CCAD41C5-DD87-4D85-B513-B4B7559CF83E}" destId="{7A0EDED4-8F24-4ABC-A786-D0082DCDEC66}" srcOrd="4" destOrd="0" presId="urn:microsoft.com/office/officeart/2008/layout/LinedList"/>
    <dgm:cxn modelId="{E9BFA18E-4D1B-425B-99F0-E04E98433853}" type="presParOf" srcId="{7A0EDED4-8F24-4ABC-A786-D0082DCDEC66}" destId="{3A98F811-4012-4C59-86A7-090B2212E8B6}" srcOrd="0" destOrd="0" presId="urn:microsoft.com/office/officeart/2008/layout/LinedList"/>
    <dgm:cxn modelId="{090DEDFF-D301-4829-B989-2F918965A108}" type="presParOf" srcId="{7A0EDED4-8F24-4ABC-A786-D0082DCDEC66}" destId="{93819038-23DA-4A57-B066-DFE914E0EA39}" srcOrd="1" destOrd="0" presId="urn:microsoft.com/office/officeart/2008/layout/LinedList"/>
    <dgm:cxn modelId="{C92CEBB0-2B82-4BAD-A188-DF480119B290}" type="presParOf" srcId="{7A0EDED4-8F24-4ABC-A786-D0082DCDEC66}" destId="{8A46805B-2839-429A-A7E2-A89A61226AE6}" srcOrd="2" destOrd="0" presId="urn:microsoft.com/office/officeart/2008/layout/LinedList"/>
    <dgm:cxn modelId="{D5198E02-1BA0-44E0-86A3-25A41AAAFA6C}" type="presParOf" srcId="{CCAD41C5-DD87-4D85-B513-B4B7559CF83E}" destId="{98D20EA7-6C23-4F69-B479-8B3543EEA36C}" srcOrd="5" destOrd="0" presId="urn:microsoft.com/office/officeart/2008/layout/LinedList"/>
    <dgm:cxn modelId="{1CE1F5CC-5CE2-40A6-B987-C8B6A12DEA2C}" type="presParOf" srcId="{CCAD41C5-DD87-4D85-B513-B4B7559CF83E}" destId="{CFA84FC1-CDC6-4AD8-A881-57F73A7DEABD}" srcOrd="6" destOrd="0" presId="urn:microsoft.com/office/officeart/2008/layout/LinedList"/>
    <dgm:cxn modelId="{AF255D35-85E1-4F46-A52E-677F4C2E6F3F}" type="presParOf" srcId="{CCAD41C5-DD87-4D85-B513-B4B7559CF83E}" destId="{D9B6B649-B716-4A48-93B3-D9D1B855F9D6}" srcOrd="7" destOrd="0" presId="urn:microsoft.com/office/officeart/2008/layout/LinedList"/>
    <dgm:cxn modelId="{F0C5AFB2-1B3F-46D4-A7F8-6DABF49DA08F}" type="presParOf" srcId="{D9B6B649-B716-4A48-93B3-D9D1B855F9D6}" destId="{EA5E0439-22FC-4873-B200-4049CC5041E0}" srcOrd="0" destOrd="0" presId="urn:microsoft.com/office/officeart/2008/layout/LinedList"/>
    <dgm:cxn modelId="{8A70E55F-FCDC-40CF-B158-34D7CAD1F494}" type="presParOf" srcId="{D9B6B649-B716-4A48-93B3-D9D1B855F9D6}" destId="{B2DD36FF-098D-46D6-AD32-1A23CC70A775}" srcOrd="1" destOrd="0" presId="urn:microsoft.com/office/officeart/2008/layout/LinedList"/>
    <dgm:cxn modelId="{DBCBD6D1-22B4-49CF-89DA-D883004C5722}" type="presParOf" srcId="{D9B6B649-B716-4A48-93B3-D9D1B855F9D6}" destId="{B36C00D6-8820-4E79-80D3-75379159E1E1}" srcOrd="2" destOrd="0" presId="urn:microsoft.com/office/officeart/2008/layout/LinedList"/>
    <dgm:cxn modelId="{F01F8CA4-A0C5-4FB6-A4CD-DD302EF4DFFC}" type="presParOf" srcId="{CCAD41C5-DD87-4D85-B513-B4B7559CF83E}" destId="{1F798224-02BA-4137-93ED-11E9FE51D410}" srcOrd="8" destOrd="0" presId="urn:microsoft.com/office/officeart/2008/layout/LinedList"/>
    <dgm:cxn modelId="{7FF4650F-01E0-4876-8FE4-3E7FA564D858}" type="presParOf" srcId="{CCAD41C5-DD87-4D85-B513-B4B7559CF83E}" destId="{EA74719B-1239-49D4-B5A9-E3B8580C7DF8}" srcOrd="9" destOrd="0" presId="urn:microsoft.com/office/officeart/2008/layout/LinedList"/>
    <dgm:cxn modelId="{202C97E2-1E78-4022-AAB5-307692AB8AD6}" type="presParOf" srcId="{CCAD41C5-DD87-4D85-B513-B4B7559CF83E}" destId="{59061E45-2670-436A-9F6E-2D2B7D368774}" srcOrd="10" destOrd="0" presId="urn:microsoft.com/office/officeart/2008/layout/LinedList"/>
    <dgm:cxn modelId="{39E68E00-09BE-43A3-863F-0476BC060E1D}" type="presParOf" srcId="{59061E45-2670-436A-9F6E-2D2B7D368774}" destId="{F8B8778A-F967-45FA-BAFB-E1F55A80DE22}" srcOrd="0" destOrd="0" presId="urn:microsoft.com/office/officeart/2008/layout/LinedList"/>
    <dgm:cxn modelId="{CA865945-1EFA-4E55-AA65-69F17BED2313}" type="presParOf" srcId="{59061E45-2670-436A-9F6E-2D2B7D368774}" destId="{8F8E7F67-06E2-4667-998B-3FB27D2561D9}" srcOrd="1" destOrd="0" presId="urn:microsoft.com/office/officeart/2008/layout/LinedList"/>
    <dgm:cxn modelId="{F4C291EC-A35A-47E6-8706-290BBDBB383D}" type="presParOf" srcId="{59061E45-2670-436A-9F6E-2D2B7D368774}" destId="{F12E5FA5-45D2-47BC-AEEF-3998AD4C9ADB}" srcOrd="2" destOrd="0" presId="urn:microsoft.com/office/officeart/2008/layout/LinedList"/>
    <dgm:cxn modelId="{62FD89A5-7CF8-4637-B7D2-BDD0A1F3A321}" type="presParOf" srcId="{CCAD41C5-DD87-4D85-B513-B4B7559CF83E}" destId="{C66E4392-F58A-47D0-92A4-7EA8DC34843C}" srcOrd="11" destOrd="0" presId="urn:microsoft.com/office/officeart/2008/layout/LinedList"/>
    <dgm:cxn modelId="{EA3F36B9-E9B0-4734-BCD9-9CDB09AE9D93}" type="presParOf" srcId="{CCAD41C5-DD87-4D85-B513-B4B7559CF83E}" destId="{784D2398-1D3C-4475-974B-7B78B4754F96}" srcOrd="12" destOrd="0" presId="urn:microsoft.com/office/officeart/2008/layout/LinedList"/>
    <dgm:cxn modelId="{26D31230-BCFB-4FF2-81CB-F821AB11A70F}" type="presParOf" srcId="{0357DC17-BA9E-42A6-9B2E-6663BBEF55F3}" destId="{8097E82A-9118-45A6-9FF8-31B5C06D9FD1}" srcOrd="4" destOrd="0" presId="urn:microsoft.com/office/officeart/2008/layout/LinedList"/>
    <dgm:cxn modelId="{58F1394F-2B98-4DD6-9A19-D65FB5EA33B1}" type="presParOf" srcId="{0357DC17-BA9E-42A6-9B2E-6663BBEF55F3}" destId="{6408837B-F2A6-4148-9D22-FA4BE85C3111}" srcOrd="5" destOrd="0" presId="urn:microsoft.com/office/officeart/2008/layout/LinedList"/>
    <dgm:cxn modelId="{D88A9201-FE87-4A30-9834-EC3D88F6A443}" type="presParOf" srcId="{6408837B-F2A6-4148-9D22-FA4BE85C3111}" destId="{E5D9328B-05BD-4032-A2F1-4A5CB26A2DA3}" srcOrd="0" destOrd="0" presId="urn:microsoft.com/office/officeart/2008/layout/LinedList"/>
    <dgm:cxn modelId="{63067FFD-7BE4-48E8-B641-3ADD6853ED97}" type="presParOf" srcId="{6408837B-F2A6-4148-9D22-FA4BE85C3111}" destId="{E5084C94-FFD7-4185-8C97-B88E5C1CF482}" srcOrd="1" destOrd="0" presId="urn:microsoft.com/office/officeart/2008/layout/LinedList"/>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AD1CCD-AECB-4BAF-99EF-8038C2060A86}"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2FA6B061-2D1F-4086-A795-0D366C56D95D}">
      <dgm:prSet custT="1"/>
      <dgm:spPr>
        <a:solidFill>
          <a:srgbClr val="FFFF66"/>
        </a:solidFill>
      </dgm:spPr>
      <dgm:t>
        <a:bodyPr/>
        <a:lstStyle/>
        <a:p>
          <a:pPr rtl="0"/>
          <a:r>
            <a:rPr lang="en-US" sz="1400" b="1" dirty="0">
              <a:solidFill>
                <a:schemeClr val="tx1"/>
              </a:solidFill>
            </a:rPr>
            <a:t>The FUTURE IMPACT of the AP Specialist Task Force will bring savings for numerous agencies in </a:t>
          </a:r>
          <a:r>
            <a:rPr lang="en-US" sz="1400" b="1" dirty="0" err="1">
              <a:solidFill>
                <a:schemeClr val="tx1"/>
              </a:solidFill>
            </a:rPr>
            <a:t>Sandwell</a:t>
          </a:r>
          <a:r>
            <a:rPr lang="en-US" sz="1400" b="1" dirty="0">
              <a:solidFill>
                <a:schemeClr val="tx1"/>
              </a:solidFill>
            </a:rPr>
            <a:t> </a:t>
          </a:r>
          <a:endParaRPr lang="en-GB" sz="1400" dirty="0">
            <a:solidFill>
              <a:schemeClr val="tx1"/>
            </a:solidFill>
          </a:endParaRPr>
        </a:p>
      </dgm:t>
    </dgm:pt>
    <dgm:pt modelId="{B29EBC6B-F147-485D-8AB8-F15279A52071}" type="parTrans" cxnId="{2E07DCCB-A3E9-478B-B08F-8994516E38D1}">
      <dgm:prSet/>
      <dgm:spPr/>
      <dgm:t>
        <a:bodyPr/>
        <a:lstStyle/>
        <a:p>
          <a:endParaRPr lang="en-US"/>
        </a:p>
      </dgm:t>
    </dgm:pt>
    <dgm:pt modelId="{A47F9627-D2F5-4B71-8A4B-C0868A705CC1}" type="sibTrans" cxnId="{2E07DCCB-A3E9-478B-B08F-8994516E38D1}">
      <dgm:prSet/>
      <dgm:spPr/>
      <dgm:t>
        <a:bodyPr/>
        <a:lstStyle/>
        <a:p>
          <a:endParaRPr lang="en-US"/>
        </a:p>
      </dgm:t>
    </dgm:pt>
    <dgm:pt modelId="{0F0DCADC-C2ED-44D2-A076-3422CCD2ED02}">
      <dgm:prSet custT="1"/>
      <dgm:spPr>
        <a:solidFill>
          <a:srgbClr val="66FF99"/>
        </a:solidFill>
      </dgm:spPr>
      <dgm:t>
        <a:bodyPr/>
        <a:lstStyle/>
        <a:p>
          <a:pPr rtl="0"/>
          <a:r>
            <a:rPr lang="en-US" sz="1050" b="1" dirty="0">
              <a:solidFill>
                <a:schemeClr val="tx1"/>
              </a:solidFill>
            </a:rPr>
            <a:t>SANDWELL Children's Trust – Young people on a care plan are more likely to become NEET’’s and disengage with society.  The APST can target interventions quicker and reduce further costs to </a:t>
          </a:r>
          <a:r>
            <a:rPr lang="en-US" sz="1050" b="1" dirty="0" err="1">
              <a:solidFill>
                <a:schemeClr val="tx1"/>
              </a:solidFill>
            </a:rPr>
            <a:t>Sandwell</a:t>
          </a:r>
          <a:r>
            <a:rPr lang="en-US" sz="1050" b="1" dirty="0">
              <a:solidFill>
                <a:schemeClr val="tx1"/>
              </a:solidFill>
            </a:rPr>
            <a:t> Children Trust.</a:t>
          </a:r>
          <a:endParaRPr lang="en-GB" sz="1050" dirty="0">
            <a:solidFill>
              <a:schemeClr val="tx1"/>
            </a:solidFill>
          </a:endParaRPr>
        </a:p>
      </dgm:t>
    </dgm:pt>
    <dgm:pt modelId="{F8EF8DA0-A341-4397-9844-70ABEDDACC6B}" type="parTrans" cxnId="{F91FAB03-0B0A-489E-B195-A735250531D7}">
      <dgm:prSet/>
      <dgm:spPr/>
      <dgm:t>
        <a:bodyPr/>
        <a:lstStyle/>
        <a:p>
          <a:endParaRPr lang="en-US"/>
        </a:p>
      </dgm:t>
    </dgm:pt>
    <dgm:pt modelId="{785F203E-0E42-4445-A901-DEA1FDC6564F}" type="sibTrans" cxnId="{F91FAB03-0B0A-489E-B195-A735250531D7}">
      <dgm:prSet/>
      <dgm:spPr/>
      <dgm:t>
        <a:bodyPr/>
        <a:lstStyle/>
        <a:p>
          <a:endParaRPr lang="en-US"/>
        </a:p>
      </dgm:t>
    </dgm:pt>
    <dgm:pt modelId="{21DDEB67-FD5F-455F-8E2C-9A761EAE4D2B}">
      <dgm:prSet/>
      <dgm:spPr>
        <a:solidFill>
          <a:srgbClr val="BCF7FC"/>
        </a:solidFill>
      </dgm:spPr>
      <dgm:t>
        <a:bodyPr/>
        <a:lstStyle/>
        <a:p>
          <a:pPr rtl="0"/>
          <a:r>
            <a:rPr lang="en-US" b="1">
              <a:solidFill>
                <a:schemeClr val="tx1"/>
              </a:solidFill>
            </a:rPr>
            <a:t>YOT Team - Young people engaging and attending Schools are less likely to commit a crime</a:t>
          </a:r>
          <a:endParaRPr lang="en-GB">
            <a:solidFill>
              <a:schemeClr val="tx1"/>
            </a:solidFill>
          </a:endParaRPr>
        </a:p>
      </dgm:t>
    </dgm:pt>
    <dgm:pt modelId="{9780BB97-ACC8-48C1-9432-396E18AB7D26}" type="parTrans" cxnId="{380ABA04-4867-4AD3-B8FA-EAD7D51B0833}">
      <dgm:prSet/>
      <dgm:spPr/>
      <dgm:t>
        <a:bodyPr/>
        <a:lstStyle/>
        <a:p>
          <a:endParaRPr lang="en-US"/>
        </a:p>
      </dgm:t>
    </dgm:pt>
    <dgm:pt modelId="{E1B39481-A751-463D-84D4-F2BD8205A78C}" type="sibTrans" cxnId="{380ABA04-4867-4AD3-B8FA-EAD7D51B0833}">
      <dgm:prSet/>
      <dgm:spPr/>
      <dgm:t>
        <a:bodyPr/>
        <a:lstStyle/>
        <a:p>
          <a:endParaRPr lang="en-US"/>
        </a:p>
      </dgm:t>
    </dgm:pt>
    <dgm:pt modelId="{B9A05B37-A1FF-49D5-AE7A-247D18D4AEE0}">
      <dgm:prSet custT="1"/>
      <dgm:spPr>
        <a:solidFill>
          <a:srgbClr val="FEACEC"/>
        </a:solidFill>
      </dgm:spPr>
      <dgm:t>
        <a:bodyPr/>
        <a:lstStyle/>
        <a:p>
          <a:pPr rtl="0"/>
          <a:r>
            <a:rPr lang="en-US" sz="1200" b="1" dirty="0">
              <a:solidFill>
                <a:schemeClr val="tx1"/>
              </a:solidFill>
            </a:rPr>
            <a:t>Police – Specialist interventions can reduce future crime that these young pupils may commit in the future. Hence saving prison costs</a:t>
          </a:r>
          <a:endParaRPr lang="en-GB" sz="1200" b="1" dirty="0">
            <a:solidFill>
              <a:schemeClr val="tx1"/>
            </a:solidFill>
          </a:endParaRPr>
        </a:p>
      </dgm:t>
    </dgm:pt>
    <dgm:pt modelId="{C6C8594B-F1E0-4D10-A40D-5897E57ED330}" type="parTrans" cxnId="{8A8D71AA-B231-403D-8509-513EEA0B4110}">
      <dgm:prSet/>
      <dgm:spPr/>
      <dgm:t>
        <a:bodyPr/>
        <a:lstStyle/>
        <a:p>
          <a:endParaRPr lang="en-US"/>
        </a:p>
      </dgm:t>
    </dgm:pt>
    <dgm:pt modelId="{943713AD-EB1A-45EE-882F-423A0DEABAAF}" type="sibTrans" cxnId="{8A8D71AA-B231-403D-8509-513EEA0B4110}">
      <dgm:prSet/>
      <dgm:spPr/>
      <dgm:t>
        <a:bodyPr/>
        <a:lstStyle/>
        <a:p>
          <a:endParaRPr lang="en-US"/>
        </a:p>
      </dgm:t>
    </dgm:pt>
    <dgm:pt modelId="{20429CB5-ECE2-494E-B59D-BD3A8B313179}">
      <dgm:prSet custT="1"/>
      <dgm:spPr>
        <a:solidFill>
          <a:srgbClr val="FFC000"/>
        </a:solidFill>
      </dgm:spPr>
      <dgm:t>
        <a:bodyPr/>
        <a:lstStyle/>
        <a:p>
          <a:pPr rtl="0"/>
          <a:r>
            <a:rPr lang="en-US" sz="1050" dirty="0">
              <a:solidFill>
                <a:schemeClr val="tx1"/>
              </a:solidFill>
            </a:rPr>
            <a:t>NHS_ typical wait times for young people to access NHS Speech and Language services are ‘</a:t>
          </a:r>
          <a:r>
            <a:rPr lang="en-GB" sz="1050" dirty="0">
              <a:solidFill>
                <a:schemeClr val="tx1"/>
              </a:solidFill>
            </a:rPr>
            <a:t>5 months to wait for initial clinic appointment. Then depending on school days/priorities anything from 4-12 months after this for follow up in school.’ </a:t>
          </a:r>
          <a:r>
            <a:rPr lang="en-GB" sz="1050" b="1" dirty="0">
              <a:solidFill>
                <a:schemeClr val="tx1"/>
              </a:solidFill>
            </a:rPr>
            <a:t> The taskforce are able to see referred students within 5 days.</a:t>
          </a:r>
          <a:endParaRPr lang="en-GB" sz="1050" dirty="0">
            <a:solidFill>
              <a:schemeClr val="tx1"/>
            </a:solidFill>
          </a:endParaRPr>
        </a:p>
      </dgm:t>
    </dgm:pt>
    <dgm:pt modelId="{ACA722B5-F46F-4ACF-9CA8-FF9D07E3B15C}" type="parTrans" cxnId="{85008936-A3F9-48DF-9DBF-E8D1656CD9B7}">
      <dgm:prSet/>
      <dgm:spPr/>
      <dgm:t>
        <a:bodyPr/>
        <a:lstStyle/>
        <a:p>
          <a:endParaRPr lang="en-US"/>
        </a:p>
      </dgm:t>
    </dgm:pt>
    <dgm:pt modelId="{09681534-7A31-47D6-AD0B-71D0095AF2D6}" type="sibTrans" cxnId="{85008936-A3F9-48DF-9DBF-E8D1656CD9B7}">
      <dgm:prSet/>
      <dgm:spPr/>
      <dgm:t>
        <a:bodyPr/>
        <a:lstStyle/>
        <a:p>
          <a:endParaRPr lang="en-US"/>
        </a:p>
      </dgm:t>
    </dgm:pt>
    <dgm:pt modelId="{75943CFD-97DF-4339-90C4-476C6B4D9CBE}">
      <dgm:prSet/>
      <dgm:spPr>
        <a:solidFill>
          <a:srgbClr val="00FFFF"/>
        </a:solidFill>
      </dgm:spPr>
      <dgm:t>
        <a:bodyPr/>
        <a:lstStyle/>
        <a:p>
          <a:pPr rtl="0"/>
          <a:r>
            <a:rPr lang="en-US" b="1">
              <a:solidFill>
                <a:schemeClr val="tx1"/>
              </a:solidFill>
            </a:rPr>
            <a:t>CAMHS – Our Mental Health Worker has worked with our young people that are on your waiting lists.</a:t>
          </a:r>
          <a:endParaRPr lang="en-GB">
            <a:solidFill>
              <a:schemeClr val="tx1"/>
            </a:solidFill>
          </a:endParaRPr>
        </a:p>
      </dgm:t>
    </dgm:pt>
    <dgm:pt modelId="{33C920ED-AD3A-4BF0-A50E-DA22DC97519B}" type="parTrans" cxnId="{DCB38604-1EF9-4AB5-81D0-67C675A4CE9D}">
      <dgm:prSet/>
      <dgm:spPr/>
      <dgm:t>
        <a:bodyPr/>
        <a:lstStyle/>
        <a:p>
          <a:endParaRPr lang="en-US"/>
        </a:p>
      </dgm:t>
    </dgm:pt>
    <dgm:pt modelId="{3A7FBADF-E6E9-4267-B700-A7D453BFCBF9}" type="sibTrans" cxnId="{DCB38604-1EF9-4AB5-81D0-67C675A4CE9D}">
      <dgm:prSet/>
      <dgm:spPr/>
      <dgm:t>
        <a:bodyPr/>
        <a:lstStyle/>
        <a:p>
          <a:endParaRPr lang="en-US"/>
        </a:p>
      </dgm:t>
    </dgm:pt>
    <dgm:pt modelId="{7CC73214-893F-42F1-B4E9-2B7F6295E14E}">
      <dgm:prSet custT="1"/>
      <dgm:spPr>
        <a:solidFill>
          <a:srgbClr val="FDDDCB"/>
        </a:solidFill>
      </dgm:spPr>
      <dgm:t>
        <a:bodyPr/>
        <a:lstStyle/>
        <a:p>
          <a:pPr rtl="0"/>
          <a:r>
            <a:rPr lang="en-US" sz="1200" b="1" dirty="0" err="1">
              <a:solidFill>
                <a:schemeClr val="tx1"/>
              </a:solidFill>
            </a:rPr>
            <a:t>Sandwell</a:t>
          </a:r>
          <a:r>
            <a:rPr lang="en-US" sz="1200" b="1" dirty="0">
              <a:solidFill>
                <a:schemeClr val="tx1"/>
              </a:solidFill>
            </a:rPr>
            <a:t> MBC – Young people are our future, invest and guide them now and you will save in the future </a:t>
          </a:r>
          <a:endParaRPr lang="en-GB" sz="1200" dirty="0">
            <a:solidFill>
              <a:schemeClr val="tx1"/>
            </a:solidFill>
          </a:endParaRPr>
        </a:p>
      </dgm:t>
    </dgm:pt>
    <dgm:pt modelId="{3FDB9985-DA3C-44E9-9DD0-8F4C0CFC9C98}" type="parTrans" cxnId="{878B0813-4F24-4B3A-9D5A-0F6D7402B852}">
      <dgm:prSet/>
      <dgm:spPr/>
      <dgm:t>
        <a:bodyPr/>
        <a:lstStyle/>
        <a:p>
          <a:endParaRPr lang="en-US"/>
        </a:p>
      </dgm:t>
    </dgm:pt>
    <dgm:pt modelId="{CABF31C3-8DD6-4630-BCF8-715261A01D76}" type="sibTrans" cxnId="{878B0813-4F24-4B3A-9D5A-0F6D7402B852}">
      <dgm:prSet/>
      <dgm:spPr/>
      <dgm:t>
        <a:bodyPr/>
        <a:lstStyle/>
        <a:p>
          <a:endParaRPr lang="en-US"/>
        </a:p>
      </dgm:t>
    </dgm:pt>
    <dgm:pt modelId="{FC03E853-000D-4D3E-9CAD-773AFF10117F}" type="pres">
      <dgm:prSet presAssocID="{62AD1CCD-AECB-4BAF-99EF-8038C2060A86}" presName="Name0" presStyleCnt="0">
        <dgm:presLayoutVars>
          <dgm:chMax val="1"/>
          <dgm:chPref val="1"/>
          <dgm:dir/>
          <dgm:animOne val="branch"/>
          <dgm:animLvl val="lvl"/>
        </dgm:presLayoutVars>
      </dgm:prSet>
      <dgm:spPr/>
    </dgm:pt>
    <dgm:pt modelId="{81D2D576-2B45-4ADA-94DC-A071D5D03FD8}" type="pres">
      <dgm:prSet presAssocID="{2FA6B061-2D1F-4086-A795-0D366C56D95D}" presName="Parent" presStyleLbl="node0" presStyleIdx="0" presStyleCnt="1">
        <dgm:presLayoutVars>
          <dgm:chMax val="6"/>
          <dgm:chPref val="6"/>
        </dgm:presLayoutVars>
      </dgm:prSet>
      <dgm:spPr/>
    </dgm:pt>
    <dgm:pt modelId="{69F26727-025D-40DD-962A-53DD7754FC13}" type="pres">
      <dgm:prSet presAssocID="{0F0DCADC-C2ED-44D2-A076-3422CCD2ED02}" presName="Accent1" presStyleCnt="0"/>
      <dgm:spPr/>
    </dgm:pt>
    <dgm:pt modelId="{CCBA2EF8-CF69-4C6A-8C17-5ACB9BF7C649}" type="pres">
      <dgm:prSet presAssocID="{0F0DCADC-C2ED-44D2-A076-3422CCD2ED02}" presName="Accent" presStyleLbl="bgShp" presStyleIdx="0" presStyleCnt="6"/>
      <dgm:spPr/>
    </dgm:pt>
    <dgm:pt modelId="{8E4B9556-8DB0-4D16-85D0-82A04DB8C663}" type="pres">
      <dgm:prSet presAssocID="{0F0DCADC-C2ED-44D2-A076-3422CCD2ED02}" presName="Child1" presStyleLbl="node1" presStyleIdx="0" presStyleCnt="6" custScaleX="114968">
        <dgm:presLayoutVars>
          <dgm:chMax val="0"/>
          <dgm:chPref val="0"/>
          <dgm:bulletEnabled val="1"/>
        </dgm:presLayoutVars>
      </dgm:prSet>
      <dgm:spPr/>
    </dgm:pt>
    <dgm:pt modelId="{11CDC691-A0F7-450D-BFEC-6924AE688D18}" type="pres">
      <dgm:prSet presAssocID="{21DDEB67-FD5F-455F-8E2C-9A761EAE4D2B}" presName="Accent2" presStyleCnt="0"/>
      <dgm:spPr/>
    </dgm:pt>
    <dgm:pt modelId="{D92C20ED-7514-4281-AACD-68F9A916E04C}" type="pres">
      <dgm:prSet presAssocID="{21DDEB67-FD5F-455F-8E2C-9A761EAE4D2B}" presName="Accent" presStyleLbl="bgShp" presStyleIdx="1" presStyleCnt="6"/>
      <dgm:spPr>
        <a:solidFill>
          <a:srgbClr val="00B0F0"/>
        </a:solidFill>
        <a:ln>
          <a:solidFill>
            <a:schemeClr val="lt1">
              <a:hueOff val="0"/>
              <a:satOff val="0"/>
              <a:lumOff val="0"/>
            </a:schemeClr>
          </a:solidFill>
        </a:ln>
      </dgm:spPr>
    </dgm:pt>
    <dgm:pt modelId="{978189EC-1EE2-41B0-9C1F-B7F9D0387AC0}" type="pres">
      <dgm:prSet presAssocID="{21DDEB67-FD5F-455F-8E2C-9A761EAE4D2B}" presName="Child2" presStyleLbl="node1" presStyleIdx="1" presStyleCnt="6">
        <dgm:presLayoutVars>
          <dgm:chMax val="0"/>
          <dgm:chPref val="0"/>
          <dgm:bulletEnabled val="1"/>
        </dgm:presLayoutVars>
      </dgm:prSet>
      <dgm:spPr/>
    </dgm:pt>
    <dgm:pt modelId="{D7689F78-7FE1-43DF-BC5C-1EE7A2EFCA62}" type="pres">
      <dgm:prSet presAssocID="{B9A05B37-A1FF-49D5-AE7A-247D18D4AEE0}" presName="Accent3" presStyleCnt="0"/>
      <dgm:spPr/>
    </dgm:pt>
    <dgm:pt modelId="{9CD0AB19-2B32-4E93-9096-BB5B289C8319}" type="pres">
      <dgm:prSet presAssocID="{B9A05B37-A1FF-49D5-AE7A-247D18D4AEE0}" presName="Accent" presStyleLbl="bgShp" presStyleIdx="2" presStyleCnt="6"/>
      <dgm:spPr>
        <a:solidFill>
          <a:srgbClr val="00B0F0"/>
        </a:solidFill>
      </dgm:spPr>
    </dgm:pt>
    <dgm:pt modelId="{D560DAF9-AF1E-46BA-961C-386E1109B672}" type="pres">
      <dgm:prSet presAssocID="{B9A05B37-A1FF-49D5-AE7A-247D18D4AEE0}" presName="Child3" presStyleLbl="node1" presStyleIdx="2" presStyleCnt="6">
        <dgm:presLayoutVars>
          <dgm:chMax val="0"/>
          <dgm:chPref val="0"/>
          <dgm:bulletEnabled val="1"/>
        </dgm:presLayoutVars>
      </dgm:prSet>
      <dgm:spPr/>
    </dgm:pt>
    <dgm:pt modelId="{7E2C6A3C-BEB4-4A2F-897A-9DE4AAF6FEDA}" type="pres">
      <dgm:prSet presAssocID="{20429CB5-ECE2-494E-B59D-BD3A8B313179}" presName="Accent4" presStyleCnt="0"/>
      <dgm:spPr/>
    </dgm:pt>
    <dgm:pt modelId="{A903163A-8EFC-4AA9-9948-1B6A37DDF6B9}" type="pres">
      <dgm:prSet presAssocID="{20429CB5-ECE2-494E-B59D-BD3A8B313179}" presName="Accent" presStyleLbl="bgShp" presStyleIdx="3" presStyleCnt="6"/>
      <dgm:spPr>
        <a:solidFill>
          <a:srgbClr val="00B0F0"/>
        </a:solidFill>
      </dgm:spPr>
    </dgm:pt>
    <dgm:pt modelId="{35D87416-5734-4FEB-9C62-AF94EFFDCBC2}" type="pres">
      <dgm:prSet presAssocID="{20429CB5-ECE2-494E-B59D-BD3A8B313179}" presName="Child4" presStyleLbl="node1" presStyleIdx="3" presStyleCnt="6" custScaleX="126284" custScaleY="125360">
        <dgm:presLayoutVars>
          <dgm:chMax val="0"/>
          <dgm:chPref val="0"/>
          <dgm:bulletEnabled val="1"/>
        </dgm:presLayoutVars>
      </dgm:prSet>
      <dgm:spPr/>
    </dgm:pt>
    <dgm:pt modelId="{B8A702A4-26A3-45A1-B96C-543A8204C546}" type="pres">
      <dgm:prSet presAssocID="{75943CFD-97DF-4339-90C4-476C6B4D9CBE}" presName="Accent5" presStyleCnt="0"/>
      <dgm:spPr/>
    </dgm:pt>
    <dgm:pt modelId="{32A5EFF9-9A27-48AC-8732-C94E981A3D56}" type="pres">
      <dgm:prSet presAssocID="{75943CFD-97DF-4339-90C4-476C6B4D9CBE}" presName="Accent" presStyleLbl="bgShp" presStyleIdx="4" presStyleCnt="6"/>
      <dgm:spPr>
        <a:solidFill>
          <a:srgbClr val="0070C0"/>
        </a:solidFill>
      </dgm:spPr>
    </dgm:pt>
    <dgm:pt modelId="{592BEB17-7D23-41BB-9803-B306BA5AAFAF}" type="pres">
      <dgm:prSet presAssocID="{75943CFD-97DF-4339-90C4-476C6B4D9CBE}" presName="Child5" presStyleLbl="node1" presStyleIdx="4" presStyleCnt="6">
        <dgm:presLayoutVars>
          <dgm:chMax val="0"/>
          <dgm:chPref val="0"/>
          <dgm:bulletEnabled val="1"/>
        </dgm:presLayoutVars>
      </dgm:prSet>
      <dgm:spPr/>
    </dgm:pt>
    <dgm:pt modelId="{3EF1C11D-5998-4905-8D99-7C515329155C}" type="pres">
      <dgm:prSet presAssocID="{7CC73214-893F-42F1-B4E9-2B7F6295E14E}" presName="Accent6" presStyleCnt="0"/>
      <dgm:spPr/>
    </dgm:pt>
    <dgm:pt modelId="{2BC5E313-732D-4492-8D18-21A1879125FF}" type="pres">
      <dgm:prSet presAssocID="{7CC73214-893F-42F1-B4E9-2B7F6295E14E}" presName="Accent" presStyleLbl="bgShp" presStyleIdx="5" presStyleCnt="6"/>
      <dgm:spPr>
        <a:solidFill>
          <a:srgbClr val="00B0F0"/>
        </a:solidFill>
      </dgm:spPr>
    </dgm:pt>
    <dgm:pt modelId="{2855AA2B-9A3A-4CF4-B9A7-D470888B0E1E}" type="pres">
      <dgm:prSet presAssocID="{7CC73214-893F-42F1-B4E9-2B7F6295E14E}" presName="Child6" presStyleLbl="node1" presStyleIdx="5" presStyleCnt="6">
        <dgm:presLayoutVars>
          <dgm:chMax val="0"/>
          <dgm:chPref val="0"/>
          <dgm:bulletEnabled val="1"/>
        </dgm:presLayoutVars>
      </dgm:prSet>
      <dgm:spPr/>
    </dgm:pt>
  </dgm:ptLst>
  <dgm:cxnLst>
    <dgm:cxn modelId="{F91FAB03-0B0A-489E-B195-A735250531D7}" srcId="{2FA6B061-2D1F-4086-A795-0D366C56D95D}" destId="{0F0DCADC-C2ED-44D2-A076-3422CCD2ED02}" srcOrd="0" destOrd="0" parTransId="{F8EF8DA0-A341-4397-9844-70ABEDDACC6B}" sibTransId="{785F203E-0E42-4445-A901-DEA1FDC6564F}"/>
    <dgm:cxn modelId="{DCB38604-1EF9-4AB5-81D0-67C675A4CE9D}" srcId="{2FA6B061-2D1F-4086-A795-0D366C56D95D}" destId="{75943CFD-97DF-4339-90C4-476C6B4D9CBE}" srcOrd="4" destOrd="0" parTransId="{33C920ED-AD3A-4BF0-A50E-DA22DC97519B}" sibTransId="{3A7FBADF-E6E9-4267-B700-A7D453BFCBF9}"/>
    <dgm:cxn modelId="{380ABA04-4867-4AD3-B8FA-EAD7D51B0833}" srcId="{2FA6B061-2D1F-4086-A795-0D366C56D95D}" destId="{21DDEB67-FD5F-455F-8E2C-9A761EAE4D2B}" srcOrd="1" destOrd="0" parTransId="{9780BB97-ACC8-48C1-9432-396E18AB7D26}" sibTransId="{E1B39481-A751-463D-84D4-F2BD8205A78C}"/>
    <dgm:cxn modelId="{416B120A-8C78-461D-B778-5C9652EF5AF2}" type="presOf" srcId="{0F0DCADC-C2ED-44D2-A076-3422CCD2ED02}" destId="{8E4B9556-8DB0-4D16-85D0-82A04DB8C663}" srcOrd="0" destOrd="0" presId="urn:microsoft.com/office/officeart/2011/layout/HexagonRadial"/>
    <dgm:cxn modelId="{878B0813-4F24-4B3A-9D5A-0F6D7402B852}" srcId="{2FA6B061-2D1F-4086-A795-0D366C56D95D}" destId="{7CC73214-893F-42F1-B4E9-2B7F6295E14E}" srcOrd="5" destOrd="0" parTransId="{3FDB9985-DA3C-44E9-9DD0-8F4C0CFC9C98}" sibTransId="{CABF31C3-8DD6-4630-BCF8-715261A01D76}"/>
    <dgm:cxn modelId="{1487CB33-B9B3-44B2-BE80-A8E2589A881B}" type="presOf" srcId="{7CC73214-893F-42F1-B4E9-2B7F6295E14E}" destId="{2855AA2B-9A3A-4CF4-B9A7-D470888B0E1E}" srcOrd="0" destOrd="0" presId="urn:microsoft.com/office/officeart/2011/layout/HexagonRadial"/>
    <dgm:cxn modelId="{85008936-A3F9-48DF-9DBF-E8D1656CD9B7}" srcId="{2FA6B061-2D1F-4086-A795-0D366C56D95D}" destId="{20429CB5-ECE2-494E-B59D-BD3A8B313179}" srcOrd="3" destOrd="0" parTransId="{ACA722B5-F46F-4ACF-9CA8-FF9D07E3B15C}" sibTransId="{09681534-7A31-47D6-AD0B-71D0095AF2D6}"/>
    <dgm:cxn modelId="{B7889F3B-37D0-4357-82FB-9F684813D157}" type="presOf" srcId="{75943CFD-97DF-4339-90C4-476C6B4D9CBE}" destId="{592BEB17-7D23-41BB-9803-B306BA5AAFAF}" srcOrd="0" destOrd="0" presId="urn:microsoft.com/office/officeart/2011/layout/HexagonRadial"/>
    <dgm:cxn modelId="{07A4275B-B5E2-4C51-81D4-121AFBB5B84A}" type="presOf" srcId="{62AD1CCD-AECB-4BAF-99EF-8038C2060A86}" destId="{FC03E853-000D-4D3E-9CAD-773AFF10117F}" srcOrd="0" destOrd="0" presId="urn:microsoft.com/office/officeart/2011/layout/HexagonRadial"/>
    <dgm:cxn modelId="{19BA1B49-DBD0-4CB0-A357-851FB31C3EBD}" type="presOf" srcId="{B9A05B37-A1FF-49D5-AE7A-247D18D4AEE0}" destId="{D560DAF9-AF1E-46BA-961C-386E1109B672}" srcOrd="0" destOrd="0" presId="urn:microsoft.com/office/officeart/2011/layout/HexagonRadial"/>
    <dgm:cxn modelId="{85466071-4D6D-4BDA-8ACF-B7F2E9775FA3}" type="presOf" srcId="{2FA6B061-2D1F-4086-A795-0D366C56D95D}" destId="{81D2D576-2B45-4ADA-94DC-A071D5D03FD8}" srcOrd="0" destOrd="0" presId="urn:microsoft.com/office/officeart/2011/layout/HexagonRadial"/>
    <dgm:cxn modelId="{BEA1F482-7C1A-438C-A393-4DF6747BCCB1}" type="presOf" srcId="{21DDEB67-FD5F-455F-8E2C-9A761EAE4D2B}" destId="{978189EC-1EE2-41B0-9C1F-B7F9D0387AC0}" srcOrd="0" destOrd="0" presId="urn:microsoft.com/office/officeart/2011/layout/HexagonRadial"/>
    <dgm:cxn modelId="{8A8D71AA-B231-403D-8509-513EEA0B4110}" srcId="{2FA6B061-2D1F-4086-A795-0D366C56D95D}" destId="{B9A05B37-A1FF-49D5-AE7A-247D18D4AEE0}" srcOrd="2" destOrd="0" parTransId="{C6C8594B-F1E0-4D10-A40D-5897E57ED330}" sibTransId="{943713AD-EB1A-45EE-882F-423A0DEABAAF}"/>
    <dgm:cxn modelId="{86A4B2C3-2052-436F-8A81-25CD572B5726}" type="presOf" srcId="{20429CB5-ECE2-494E-B59D-BD3A8B313179}" destId="{35D87416-5734-4FEB-9C62-AF94EFFDCBC2}" srcOrd="0" destOrd="0" presId="urn:microsoft.com/office/officeart/2011/layout/HexagonRadial"/>
    <dgm:cxn modelId="{2E07DCCB-A3E9-478B-B08F-8994516E38D1}" srcId="{62AD1CCD-AECB-4BAF-99EF-8038C2060A86}" destId="{2FA6B061-2D1F-4086-A795-0D366C56D95D}" srcOrd="0" destOrd="0" parTransId="{B29EBC6B-F147-485D-8AB8-F15279A52071}" sibTransId="{A47F9627-D2F5-4B71-8A4B-C0868A705CC1}"/>
    <dgm:cxn modelId="{A0270FD1-EC90-4F0D-9B9F-D971300CEB72}" type="presParOf" srcId="{FC03E853-000D-4D3E-9CAD-773AFF10117F}" destId="{81D2D576-2B45-4ADA-94DC-A071D5D03FD8}" srcOrd="0" destOrd="0" presId="urn:microsoft.com/office/officeart/2011/layout/HexagonRadial"/>
    <dgm:cxn modelId="{27E4E2B2-40CA-4ABD-A316-6767B17D4998}" type="presParOf" srcId="{FC03E853-000D-4D3E-9CAD-773AFF10117F}" destId="{69F26727-025D-40DD-962A-53DD7754FC13}" srcOrd="1" destOrd="0" presId="urn:microsoft.com/office/officeart/2011/layout/HexagonRadial"/>
    <dgm:cxn modelId="{09BE1DE9-F56D-43CD-9FFA-EEE836CCD5D8}" type="presParOf" srcId="{69F26727-025D-40DD-962A-53DD7754FC13}" destId="{CCBA2EF8-CF69-4C6A-8C17-5ACB9BF7C649}" srcOrd="0" destOrd="0" presId="urn:microsoft.com/office/officeart/2011/layout/HexagonRadial"/>
    <dgm:cxn modelId="{E0E5541D-4D1F-4938-8D61-7C75E6C55139}" type="presParOf" srcId="{FC03E853-000D-4D3E-9CAD-773AFF10117F}" destId="{8E4B9556-8DB0-4D16-85D0-82A04DB8C663}" srcOrd="2" destOrd="0" presId="urn:microsoft.com/office/officeart/2011/layout/HexagonRadial"/>
    <dgm:cxn modelId="{42967A11-1FD7-4E3C-8B09-5400C8480CD1}" type="presParOf" srcId="{FC03E853-000D-4D3E-9CAD-773AFF10117F}" destId="{11CDC691-A0F7-450D-BFEC-6924AE688D18}" srcOrd="3" destOrd="0" presId="urn:microsoft.com/office/officeart/2011/layout/HexagonRadial"/>
    <dgm:cxn modelId="{89AB0BDE-688B-46C7-A1F9-2296F3AE6F5F}" type="presParOf" srcId="{11CDC691-A0F7-450D-BFEC-6924AE688D18}" destId="{D92C20ED-7514-4281-AACD-68F9A916E04C}" srcOrd="0" destOrd="0" presId="urn:microsoft.com/office/officeart/2011/layout/HexagonRadial"/>
    <dgm:cxn modelId="{0B40FAD0-3FBB-4090-BEF4-67F8615515B0}" type="presParOf" srcId="{FC03E853-000D-4D3E-9CAD-773AFF10117F}" destId="{978189EC-1EE2-41B0-9C1F-B7F9D0387AC0}" srcOrd="4" destOrd="0" presId="urn:microsoft.com/office/officeart/2011/layout/HexagonRadial"/>
    <dgm:cxn modelId="{718F6021-DAF9-492C-BE2E-7B29683B5C28}" type="presParOf" srcId="{FC03E853-000D-4D3E-9CAD-773AFF10117F}" destId="{D7689F78-7FE1-43DF-BC5C-1EE7A2EFCA62}" srcOrd="5" destOrd="0" presId="urn:microsoft.com/office/officeart/2011/layout/HexagonRadial"/>
    <dgm:cxn modelId="{9E0137CF-98DB-45AE-A40F-EE16C880AAD9}" type="presParOf" srcId="{D7689F78-7FE1-43DF-BC5C-1EE7A2EFCA62}" destId="{9CD0AB19-2B32-4E93-9096-BB5B289C8319}" srcOrd="0" destOrd="0" presId="urn:microsoft.com/office/officeart/2011/layout/HexagonRadial"/>
    <dgm:cxn modelId="{9EADDA91-AEFE-47B5-BBA3-94F870D9BA4E}" type="presParOf" srcId="{FC03E853-000D-4D3E-9CAD-773AFF10117F}" destId="{D560DAF9-AF1E-46BA-961C-386E1109B672}" srcOrd="6" destOrd="0" presId="urn:microsoft.com/office/officeart/2011/layout/HexagonRadial"/>
    <dgm:cxn modelId="{29B5B0CD-06E1-40E0-AD3B-5C73A5A56628}" type="presParOf" srcId="{FC03E853-000D-4D3E-9CAD-773AFF10117F}" destId="{7E2C6A3C-BEB4-4A2F-897A-9DE4AAF6FEDA}" srcOrd="7" destOrd="0" presId="urn:microsoft.com/office/officeart/2011/layout/HexagonRadial"/>
    <dgm:cxn modelId="{73AA7D3C-0367-4FF8-B1E1-3B8F2138AC56}" type="presParOf" srcId="{7E2C6A3C-BEB4-4A2F-897A-9DE4AAF6FEDA}" destId="{A903163A-8EFC-4AA9-9948-1B6A37DDF6B9}" srcOrd="0" destOrd="0" presId="urn:microsoft.com/office/officeart/2011/layout/HexagonRadial"/>
    <dgm:cxn modelId="{C9840391-5CAF-45C9-9412-191B89421EAC}" type="presParOf" srcId="{FC03E853-000D-4D3E-9CAD-773AFF10117F}" destId="{35D87416-5734-4FEB-9C62-AF94EFFDCBC2}" srcOrd="8" destOrd="0" presId="urn:microsoft.com/office/officeart/2011/layout/HexagonRadial"/>
    <dgm:cxn modelId="{BAECEB06-14C2-4D14-BEE4-5A0C7297449E}" type="presParOf" srcId="{FC03E853-000D-4D3E-9CAD-773AFF10117F}" destId="{B8A702A4-26A3-45A1-B96C-543A8204C546}" srcOrd="9" destOrd="0" presId="urn:microsoft.com/office/officeart/2011/layout/HexagonRadial"/>
    <dgm:cxn modelId="{DE6B6755-0407-43A4-8658-8BC1CEAABA72}" type="presParOf" srcId="{B8A702A4-26A3-45A1-B96C-543A8204C546}" destId="{32A5EFF9-9A27-48AC-8732-C94E981A3D56}" srcOrd="0" destOrd="0" presId="urn:microsoft.com/office/officeart/2011/layout/HexagonRadial"/>
    <dgm:cxn modelId="{6A14FCD0-CB82-48BB-A90A-6325E9ACD84B}" type="presParOf" srcId="{FC03E853-000D-4D3E-9CAD-773AFF10117F}" destId="{592BEB17-7D23-41BB-9803-B306BA5AAFAF}" srcOrd="10" destOrd="0" presId="urn:microsoft.com/office/officeart/2011/layout/HexagonRadial"/>
    <dgm:cxn modelId="{34800F78-74DC-483B-A6F0-919820A617DA}" type="presParOf" srcId="{FC03E853-000D-4D3E-9CAD-773AFF10117F}" destId="{3EF1C11D-5998-4905-8D99-7C515329155C}" srcOrd="11" destOrd="0" presId="urn:microsoft.com/office/officeart/2011/layout/HexagonRadial"/>
    <dgm:cxn modelId="{E07C7C8E-F3F4-4814-A567-22548C0081BB}" type="presParOf" srcId="{3EF1C11D-5998-4905-8D99-7C515329155C}" destId="{2BC5E313-732D-4492-8D18-21A1879125FF}" srcOrd="0" destOrd="0" presId="urn:microsoft.com/office/officeart/2011/layout/HexagonRadial"/>
    <dgm:cxn modelId="{614D5061-0E3B-4F5A-997D-557A48F1C4F9}" type="presParOf" srcId="{FC03E853-000D-4D3E-9CAD-773AFF10117F}" destId="{2855AA2B-9A3A-4CF4-B9A7-D470888B0E1E}"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638F37-0BBF-43E6-A8C3-7D28BA6F0E9D}"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5A4714AE-C823-4AF3-B0FB-4594A8B17E0E}">
      <dgm:prSet/>
      <dgm:spPr>
        <a:solidFill>
          <a:srgbClr val="FFC000"/>
        </a:solidFill>
      </dgm:spPr>
      <dgm:t>
        <a:bodyPr/>
        <a:lstStyle/>
        <a:p>
          <a:pPr rtl="0"/>
          <a:r>
            <a:rPr lang="en-US"/>
            <a:t>Dig deep into your pockets</a:t>
          </a:r>
          <a:endParaRPr lang="en-GB"/>
        </a:p>
      </dgm:t>
    </dgm:pt>
    <dgm:pt modelId="{232B536D-7081-4E0F-9500-FF6DE404F66C}" type="parTrans" cxnId="{C0571F70-7C38-463C-BFB7-B5BFFA30B076}">
      <dgm:prSet/>
      <dgm:spPr/>
      <dgm:t>
        <a:bodyPr/>
        <a:lstStyle/>
        <a:p>
          <a:endParaRPr lang="en-US"/>
        </a:p>
      </dgm:t>
    </dgm:pt>
    <dgm:pt modelId="{5C7812F8-F0A3-4F0A-BF53-BE7099C29C0A}" type="sibTrans" cxnId="{C0571F70-7C38-463C-BFB7-B5BFFA30B076}">
      <dgm:prSet/>
      <dgm:spPr/>
      <dgm:t>
        <a:bodyPr/>
        <a:lstStyle/>
        <a:p>
          <a:endParaRPr lang="en-US"/>
        </a:p>
      </dgm:t>
    </dgm:pt>
    <dgm:pt modelId="{DC0001D9-7ADF-4058-B7AF-AB2CDE51B6CF}">
      <dgm:prSet/>
      <dgm:spPr>
        <a:solidFill>
          <a:srgbClr val="00B0F0"/>
        </a:solidFill>
      </dgm:spPr>
      <dgm:t>
        <a:bodyPr/>
        <a:lstStyle/>
        <a:p>
          <a:pPr rtl="0"/>
          <a:r>
            <a:rPr lang="en-US"/>
            <a:t>You will be helping to maintain specialists posts for the most vunerable pupils in Sandwell</a:t>
          </a:r>
          <a:endParaRPr lang="en-GB"/>
        </a:p>
      </dgm:t>
    </dgm:pt>
    <dgm:pt modelId="{D7BC378D-6B72-49E3-B7A4-A75569AD0A3F}" type="parTrans" cxnId="{C1BA82D0-D547-4CB0-9349-34DD282412B1}">
      <dgm:prSet/>
      <dgm:spPr/>
      <dgm:t>
        <a:bodyPr/>
        <a:lstStyle/>
        <a:p>
          <a:endParaRPr lang="en-US"/>
        </a:p>
      </dgm:t>
    </dgm:pt>
    <dgm:pt modelId="{35B90FFE-F082-49A8-A04D-96359A4B2132}" type="sibTrans" cxnId="{C1BA82D0-D547-4CB0-9349-34DD282412B1}">
      <dgm:prSet/>
      <dgm:spPr/>
      <dgm:t>
        <a:bodyPr/>
        <a:lstStyle/>
        <a:p>
          <a:endParaRPr lang="en-US"/>
        </a:p>
      </dgm:t>
    </dgm:pt>
    <dgm:pt modelId="{EA6351B1-057B-4FBD-8F8D-F4BE4C122517}">
      <dgm:prSet/>
      <dgm:spPr>
        <a:solidFill>
          <a:srgbClr val="00B050"/>
        </a:solidFill>
      </dgm:spPr>
      <dgm:t>
        <a:bodyPr/>
        <a:lstStyle/>
        <a:p>
          <a:pPr rtl="0"/>
          <a:r>
            <a:rPr lang="en-US"/>
            <a:t>Multi – Agency working is part of the SEND and AP Improvement Plan</a:t>
          </a:r>
          <a:endParaRPr lang="en-GB"/>
        </a:p>
      </dgm:t>
    </dgm:pt>
    <dgm:pt modelId="{F7F20EBD-C67C-45CC-87BF-95450D94C629}" type="parTrans" cxnId="{E5BC0C59-887C-43A6-8BF7-60A9970930B8}">
      <dgm:prSet/>
      <dgm:spPr/>
      <dgm:t>
        <a:bodyPr/>
        <a:lstStyle/>
        <a:p>
          <a:endParaRPr lang="en-US"/>
        </a:p>
      </dgm:t>
    </dgm:pt>
    <dgm:pt modelId="{343AEB96-B1B6-4F86-9204-39049F56189F}" type="sibTrans" cxnId="{E5BC0C59-887C-43A6-8BF7-60A9970930B8}">
      <dgm:prSet/>
      <dgm:spPr/>
      <dgm:t>
        <a:bodyPr/>
        <a:lstStyle/>
        <a:p>
          <a:endParaRPr lang="en-US"/>
        </a:p>
      </dgm:t>
    </dgm:pt>
    <dgm:pt modelId="{D28E673F-FB2E-48F1-8C12-FB4331322867}">
      <dgm:prSet/>
      <dgm:spPr>
        <a:solidFill>
          <a:srgbClr val="7030A0"/>
        </a:solidFill>
      </dgm:spPr>
      <dgm:t>
        <a:bodyPr/>
        <a:lstStyle/>
        <a:p>
          <a:pPr rtl="0"/>
          <a:r>
            <a:rPr lang="en-US"/>
            <a:t>Approximate Matchfunding Required</a:t>
          </a:r>
          <a:endParaRPr lang="en-GB"/>
        </a:p>
      </dgm:t>
    </dgm:pt>
    <dgm:pt modelId="{7B238528-F88C-4D13-B258-6DA86538B025}" type="parTrans" cxnId="{F27E409C-C6B7-4BC9-AB65-3421C5ED8D06}">
      <dgm:prSet/>
      <dgm:spPr/>
      <dgm:t>
        <a:bodyPr/>
        <a:lstStyle/>
        <a:p>
          <a:endParaRPr lang="en-US"/>
        </a:p>
      </dgm:t>
    </dgm:pt>
    <dgm:pt modelId="{E92BF523-5586-4192-97E6-F4DC9CB82B5F}" type="sibTrans" cxnId="{F27E409C-C6B7-4BC9-AB65-3421C5ED8D06}">
      <dgm:prSet/>
      <dgm:spPr/>
      <dgm:t>
        <a:bodyPr/>
        <a:lstStyle/>
        <a:p>
          <a:endParaRPr lang="en-US"/>
        </a:p>
      </dgm:t>
    </dgm:pt>
    <dgm:pt modelId="{303EAA9C-936D-4624-ADE5-22BD6D02A938}">
      <dgm:prSet/>
      <dgm:spPr>
        <a:solidFill>
          <a:srgbClr val="7030A0"/>
        </a:solidFill>
      </dgm:spPr>
      <dgm:t>
        <a:bodyPr/>
        <a:lstStyle/>
        <a:p>
          <a:pPr rtl="0"/>
          <a:r>
            <a:rPr lang="en-US"/>
            <a:t>2023/2024 Financial Year £38,000</a:t>
          </a:r>
          <a:endParaRPr lang="en-GB"/>
        </a:p>
      </dgm:t>
    </dgm:pt>
    <dgm:pt modelId="{E19E68C3-E19F-4437-AB39-65EA90E8C478}" type="parTrans" cxnId="{1C96BA87-2876-4E28-8D0E-0896DC9F57D9}">
      <dgm:prSet/>
      <dgm:spPr/>
      <dgm:t>
        <a:bodyPr/>
        <a:lstStyle/>
        <a:p>
          <a:endParaRPr lang="en-US"/>
        </a:p>
      </dgm:t>
    </dgm:pt>
    <dgm:pt modelId="{5AA06DC8-A1D6-4855-BBB5-D48DA7449F77}" type="sibTrans" cxnId="{1C96BA87-2876-4E28-8D0E-0896DC9F57D9}">
      <dgm:prSet/>
      <dgm:spPr/>
      <dgm:t>
        <a:bodyPr/>
        <a:lstStyle/>
        <a:p>
          <a:endParaRPr lang="en-US"/>
        </a:p>
      </dgm:t>
    </dgm:pt>
    <dgm:pt modelId="{0C88B2A3-089A-47E9-BA5D-2F1E57459BE4}">
      <dgm:prSet/>
      <dgm:spPr>
        <a:solidFill>
          <a:srgbClr val="7030A0"/>
        </a:solidFill>
      </dgm:spPr>
      <dgm:t>
        <a:bodyPr/>
        <a:lstStyle/>
        <a:p>
          <a:pPr rtl="0"/>
          <a:r>
            <a:rPr lang="en-US"/>
            <a:t>2024/2025 Financial Year £64,000</a:t>
          </a:r>
          <a:endParaRPr lang="en-GB"/>
        </a:p>
      </dgm:t>
    </dgm:pt>
    <dgm:pt modelId="{AEEB2829-0F18-4C3C-B587-8474F69B8426}" type="parTrans" cxnId="{2BBED2C8-A5E7-4B23-AB29-A850C5BB3A8F}">
      <dgm:prSet/>
      <dgm:spPr/>
      <dgm:t>
        <a:bodyPr/>
        <a:lstStyle/>
        <a:p>
          <a:endParaRPr lang="en-US"/>
        </a:p>
      </dgm:t>
    </dgm:pt>
    <dgm:pt modelId="{65472205-914E-44E7-92F9-7BA11215E2D2}" type="sibTrans" cxnId="{2BBED2C8-A5E7-4B23-AB29-A850C5BB3A8F}">
      <dgm:prSet/>
      <dgm:spPr/>
      <dgm:t>
        <a:bodyPr/>
        <a:lstStyle/>
        <a:p>
          <a:endParaRPr lang="en-US"/>
        </a:p>
      </dgm:t>
    </dgm:pt>
    <dgm:pt modelId="{91BD59B0-FB81-4E1B-8059-32572713308D}" type="pres">
      <dgm:prSet presAssocID="{EC638F37-0BBF-43E6-A8C3-7D28BA6F0E9D}" presName="Name0" presStyleCnt="0">
        <dgm:presLayoutVars>
          <dgm:dir/>
          <dgm:resizeHandles val="exact"/>
        </dgm:presLayoutVars>
      </dgm:prSet>
      <dgm:spPr/>
    </dgm:pt>
    <dgm:pt modelId="{19BA0E74-BC44-48DF-8ADA-B4E61CD2FC65}" type="pres">
      <dgm:prSet presAssocID="{EC638F37-0BBF-43E6-A8C3-7D28BA6F0E9D}" presName="fgShape" presStyleLbl="fgShp" presStyleIdx="0" presStyleCnt="1"/>
      <dgm:spPr>
        <a:ln>
          <a:solidFill>
            <a:schemeClr val="bg1"/>
          </a:solidFill>
        </a:ln>
      </dgm:spPr>
    </dgm:pt>
    <dgm:pt modelId="{EBBD6D79-B87C-4725-B3E4-FF363719DE4D}" type="pres">
      <dgm:prSet presAssocID="{EC638F37-0BBF-43E6-A8C3-7D28BA6F0E9D}" presName="linComp" presStyleCnt="0"/>
      <dgm:spPr/>
    </dgm:pt>
    <dgm:pt modelId="{27E1AF90-C6F4-4C38-A200-368DF4BAB228}" type="pres">
      <dgm:prSet presAssocID="{5A4714AE-C823-4AF3-B0FB-4594A8B17E0E}" presName="compNode" presStyleCnt="0"/>
      <dgm:spPr/>
    </dgm:pt>
    <dgm:pt modelId="{44C5261B-04C0-437D-9560-BDB0BCF997BB}" type="pres">
      <dgm:prSet presAssocID="{5A4714AE-C823-4AF3-B0FB-4594A8B17E0E}" presName="bkgdShape" presStyleLbl="node1" presStyleIdx="0" presStyleCnt="4"/>
      <dgm:spPr/>
    </dgm:pt>
    <dgm:pt modelId="{567FE106-DF39-4115-BDF8-D0B1C3E5E3A3}" type="pres">
      <dgm:prSet presAssocID="{5A4714AE-C823-4AF3-B0FB-4594A8B17E0E}" presName="nodeTx" presStyleLbl="node1" presStyleIdx="0" presStyleCnt="4">
        <dgm:presLayoutVars>
          <dgm:bulletEnabled val="1"/>
        </dgm:presLayoutVars>
      </dgm:prSet>
      <dgm:spPr/>
    </dgm:pt>
    <dgm:pt modelId="{E4BE37C7-72A1-44B6-A655-64DD16F8CDE2}" type="pres">
      <dgm:prSet presAssocID="{5A4714AE-C823-4AF3-B0FB-4594A8B17E0E}" presName="invisiNode" presStyleLbl="node1" presStyleIdx="0" presStyleCnt="4"/>
      <dgm:spPr/>
    </dgm:pt>
    <dgm:pt modelId="{4246BC82-A5D2-4AE9-A3D9-59D032FE324D}" type="pres">
      <dgm:prSet presAssocID="{5A4714AE-C823-4AF3-B0FB-4594A8B17E0E}" presName="imagNode" presStyleLbl="fgImgPlace1" presStyleIdx="0" presStyleCnt="4"/>
      <dgm:spPr>
        <a:blipFill rotWithShape="1">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dgm:spPr>
    </dgm:pt>
    <dgm:pt modelId="{DCC34DA4-A971-47D7-A872-D7AF5379AF59}" type="pres">
      <dgm:prSet presAssocID="{5C7812F8-F0A3-4F0A-BF53-BE7099C29C0A}" presName="sibTrans" presStyleLbl="sibTrans2D1" presStyleIdx="0" presStyleCnt="0"/>
      <dgm:spPr/>
    </dgm:pt>
    <dgm:pt modelId="{2F8D8B28-0D10-40AF-8967-8F3D68A8D381}" type="pres">
      <dgm:prSet presAssocID="{DC0001D9-7ADF-4058-B7AF-AB2CDE51B6CF}" presName="compNode" presStyleCnt="0"/>
      <dgm:spPr/>
    </dgm:pt>
    <dgm:pt modelId="{8A969D3F-244F-47B2-B97A-1CD18B549500}" type="pres">
      <dgm:prSet presAssocID="{DC0001D9-7ADF-4058-B7AF-AB2CDE51B6CF}" presName="bkgdShape" presStyleLbl="node1" presStyleIdx="1" presStyleCnt="4"/>
      <dgm:spPr/>
    </dgm:pt>
    <dgm:pt modelId="{7C37DC7B-F8B9-4BA7-8DDC-E9A263672A68}" type="pres">
      <dgm:prSet presAssocID="{DC0001D9-7ADF-4058-B7AF-AB2CDE51B6CF}" presName="nodeTx" presStyleLbl="node1" presStyleIdx="1" presStyleCnt="4">
        <dgm:presLayoutVars>
          <dgm:bulletEnabled val="1"/>
        </dgm:presLayoutVars>
      </dgm:prSet>
      <dgm:spPr/>
    </dgm:pt>
    <dgm:pt modelId="{D5E97793-7FF9-4ABA-8E5B-ECD82527D937}" type="pres">
      <dgm:prSet presAssocID="{DC0001D9-7ADF-4058-B7AF-AB2CDE51B6CF}" presName="invisiNode" presStyleLbl="node1" presStyleIdx="1" presStyleCnt="4"/>
      <dgm:spPr/>
    </dgm:pt>
    <dgm:pt modelId="{60861DA7-49BD-4AC6-AA99-85932E7C0780}" type="pres">
      <dgm:prSet presAssocID="{DC0001D9-7ADF-4058-B7AF-AB2CDE51B6CF}" presName="imagNode" presStyleLbl="fgImgPlace1" presStyleIdx="1" presStyleCnt="4"/>
      <dgm:spPr>
        <a:blipFill rotWithShape="1">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dgm:spPr>
    </dgm:pt>
    <dgm:pt modelId="{2DB4F439-06E0-405D-BA16-8592613A23B5}" type="pres">
      <dgm:prSet presAssocID="{35B90FFE-F082-49A8-A04D-96359A4B2132}" presName="sibTrans" presStyleLbl="sibTrans2D1" presStyleIdx="0" presStyleCnt="0"/>
      <dgm:spPr/>
    </dgm:pt>
    <dgm:pt modelId="{088EED77-BCDE-490B-9E0E-AB0F2249E8D2}" type="pres">
      <dgm:prSet presAssocID="{EA6351B1-057B-4FBD-8F8D-F4BE4C122517}" presName="compNode" presStyleCnt="0"/>
      <dgm:spPr/>
    </dgm:pt>
    <dgm:pt modelId="{9F91B650-DCB7-4D13-9DD3-CF9FE088FE02}" type="pres">
      <dgm:prSet presAssocID="{EA6351B1-057B-4FBD-8F8D-F4BE4C122517}" presName="bkgdShape" presStyleLbl="node1" presStyleIdx="2" presStyleCnt="4"/>
      <dgm:spPr/>
    </dgm:pt>
    <dgm:pt modelId="{9F7C041B-0DB6-443F-9F0F-C1AFF6BD547B}" type="pres">
      <dgm:prSet presAssocID="{EA6351B1-057B-4FBD-8F8D-F4BE4C122517}" presName="nodeTx" presStyleLbl="node1" presStyleIdx="2" presStyleCnt="4">
        <dgm:presLayoutVars>
          <dgm:bulletEnabled val="1"/>
        </dgm:presLayoutVars>
      </dgm:prSet>
      <dgm:spPr/>
    </dgm:pt>
    <dgm:pt modelId="{6FB4D293-2F9B-4750-AA86-874A8201DD4E}" type="pres">
      <dgm:prSet presAssocID="{EA6351B1-057B-4FBD-8F8D-F4BE4C122517}" presName="invisiNode" presStyleLbl="node1" presStyleIdx="2" presStyleCnt="4"/>
      <dgm:spPr/>
    </dgm:pt>
    <dgm:pt modelId="{7B2D4BD2-C0A6-4140-BF3C-84EDBAD897CD}" type="pres">
      <dgm:prSet presAssocID="{EA6351B1-057B-4FBD-8F8D-F4BE4C122517}" presName="imagNode" presStyleLbl="fgImgPlace1" presStyleIdx="2" presStyleCnt="4"/>
      <dgm:spPr>
        <a:blipFill rotWithShape="1">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dgm:spPr>
    </dgm:pt>
    <dgm:pt modelId="{E8B52C3B-AD1C-4E13-B20A-1DB3B6C76F91}" type="pres">
      <dgm:prSet presAssocID="{343AEB96-B1B6-4F86-9204-39049F56189F}" presName="sibTrans" presStyleLbl="sibTrans2D1" presStyleIdx="0" presStyleCnt="0"/>
      <dgm:spPr/>
    </dgm:pt>
    <dgm:pt modelId="{9A3F0A5D-B574-4C2A-87B5-8A94CB51DEF1}" type="pres">
      <dgm:prSet presAssocID="{D28E673F-FB2E-48F1-8C12-FB4331322867}" presName="compNode" presStyleCnt="0"/>
      <dgm:spPr/>
    </dgm:pt>
    <dgm:pt modelId="{B318A26C-AA8C-43F5-88E4-48BB4C996340}" type="pres">
      <dgm:prSet presAssocID="{D28E673F-FB2E-48F1-8C12-FB4331322867}" presName="bkgdShape" presStyleLbl="node1" presStyleIdx="3" presStyleCnt="4"/>
      <dgm:spPr/>
    </dgm:pt>
    <dgm:pt modelId="{76ECDEDC-2A9E-4773-8295-7667A3518606}" type="pres">
      <dgm:prSet presAssocID="{D28E673F-FB2E-48F1-8C12-FB4331322867}" presName="nodeTx" presStyleLbl="node1" presStyleIdx="3" presStyleCnt="4">
        <dgm:presLayoutVars>
          <dgm:bulletEnabled val="1"/>
        </dgm:presLayoutVars>
      </dgm:prSet>
      <dgm:spPr/>
    </dgm:pt>
    <dgm:pt modelId="{EEEA521E-132B-45B5-9690-0FF3C167A416}" type="pres">
      <dgm:prSet presAssocID="{D28E673F-FB2E-48F1-8C12-FB4331322867}" presName="invisiNode" presStyleLbl="node1" presStyleIdx="3" presStyleCnt="4"/>
      <dgm:spPr/>
    </dgm:pt>
    <dgm:pt modelId="{A9A9A414-4FA9-47F1-84F2-1F97A60E3FE2}" type="pres">
      <dgm:prSet presAssocID="{D28E673F-FB2E-48F1-8C12-FB4331322867}" presName="imagNode" presStyleLbl="fgImgPlace1" presStyleIdx="3" presStyleCnt="4"/>
      <dgm:spPr>
        <a:blipFill rotWithShape="1">
          <a:blip xmlns:r="http://schemas.openxmlformats.org/officeDocument/2006/relationships" r:embed="rId4">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dgm:spPr>
    </dgm:pt>
  </dgm:ptLst>
  <dgm:cxnLst>
    <dgm:cxn modelId="{8996660E-329B-435E-84EE-203674CB4A1E}" type="presOf" srcId="{EA6351B1-057B-4FBD-8F8D-F4BE4C122517}" destId="{9F91B650-DCB7-4D13-9DD3-CF9FE088FE02}" srcOrd="0" destOrd="0" presId="urn:microsoft.com/office/officeart/2005/8/layout/hList7"/>
    <dgm:cxn modelId="{4BBA0313-5591-40FB-91ED-C5A2A5287EDD}" type="presOf" srcId="{5C7812F8-F0A3-4F0A-BF53-BE7099C29C0A}" destId="{DCC34DA4-A971-47D7-A872-D7AF5379AF59}" srcOrd="0" destOrd="0" presId="urn:microsoft.com/office/officeart/2005/8/layout/hList7"/>
    <dgm:cxn modelId="{4E27071D-58ED-49CA-8F21-A6C53B07A383}" type="presOf" srcId="{0C88B2A3-089A-47E9-BA5D-2F1E57459BE4}" destId="{B318A26C-AA8C-43F5-88E4-48BB4C996340}" srcOrd="0" destOrd="2" presId="urn:microsoft.com/office/officeart/2005/8/layout/hList7"/>
    <dgm:cxn modelId="{6A70023C-8010-4F19-A2C4-09B04B0DCD58}" type="presOf" srcId="{DC0001D9-7ADF-4058-B7AF-AB2CDE51B6CF}" destId="{8A969D3F-244F-47B2-B97A-1CD18B549500}" srcOrd="0" destOrd="0" presId="urn:microsoft.com/office/officeart/2005/8/layout/hList7"/>
    <dgm:cxn modelId="{FCE3E73F-CA6B-46EA-8DC9-11925694708A}" type="presOf" srcId="{D28E673F-FB2E-48F1-8C12-FB4331322867}" destId="{B318A26C-AA8C-43F5-88E4-48BB4C996340}" srcOrd="0" destOrd="0" presId="urn:microsoft.com/office/officeart/2005/8/layout/hList7"/>
    <dgm:cxn modelId="{06834044-C026-4FA1-BD50-0FB7966EB5EC}" type="presOf" srcId="{D28E673F-FB2E-48F1-8C12-FB4331322867}" destId="{76ECDEDC-2A9E-4773-8295-7667A3518606}" srcOrd="1" destOrd="0" presId="urn:microsoft.com/office/officeart/2005/8/layout/hList7"/>
    <dgm:cxn modelId="{230F6767-D79C-4051-8944-5836B6B71C70}" type="presOf" srcId="{DC0001D9-7ADF-4058-B7AF-AB2CDE51B6CF}" destId="{7C37DC7B-F8B9-4BA7-8DDC-E9A263672A68}" srcOrd="1" destOrd="0" presId="urn:microsoft.com/office/officeart/2005/8/layout/hList7"/>
    <dgm:cxn modelId="{1220756C-97AA-401D-A072-7C1F09E6E61F}" type="presOf" srcId="{35B90FFE-F082-49A8-A04D-96359A4B2132}" destId="{2DB4F439-06E0-405D-BA16-8592613A23B5}" srcOrd="0" destOrd="0" presId="urn:microsoft.com/office/officeart/2005/8/layout/hList7"/>
    <dgm:cxn modelId="{C0571F70-7C38-463C-BFB7-B5BFFA30B076}" srcId="{EC638F37-0BBF-43E6-A8C3-7D28BA6F0E9D}" destId="{5A4714AE-C823-4AF3-B0FB-4594A8B17E0E}" srcOrd="0" destOrd="0" parTransId="{232B536D-7081-4E0F-9500-FF6DE404F66C}" sibTransId="{5C7812F8-F0A3-4F0A-BF53-BE7099C29C0A}"/>
    <dgm:cxn modelId="{1D4D7871-BC1F-4650-B7D0-1415412EDCA9}" type="presOf" srcId="{343AEB96-B1B6-4F86-9204-39049F56189F}" destId="{E8B52C3B-AD1C-4E13-B20A-1DB3B6C76F91}" srcOrd="0" destOrd="0" presId="urn:microsoft.com/office/officeart/2005/8/layout/hList7"/>
    <dgm:cxn modelId="{A08BD377-9E6C-4833-80A8-FBFFEE211F10}" type="presOf" srcId="{5A4714AE-C823-4AF3-B0FB-4594A8B17E0E}" destId="{567FE106-DF39-4115-BDF8-D0B1C3E5E3A3}" srcOrd="1" destOrd="0" presId="urn:microsoft.com/office/officeart/2005/8/layout/hList7"/>
    <dgm:cxn modelId="{E5BC0C59-887C-43A6-8BF7-60A9970930B8}" srcId="{EC638F37-0BBF-43E6-A8C3-7D28BA6F0E9D}" destId="{EA6351B1-057B-4FBD-8F8D-F4BE4C122517}" srcOrd="2" destOrd="0" parTransId="{F7F20EBD-C67C-45CC-87BF-95450D94C629}" sibTransId="{343AEB96-B1B6-4F86-9204-39049F56189F}"/>
    <dgm:cxn modelId="{65196D7D-8802-49AB-8F46-E25F7D600F59}" type="presOf" srcId="{303EAA9C-936D-4624-ADE5-22BD6D02A938}" destId="{B318A26C-AA8C-43F5-88E4-48BB4C996340}" srcOrd="0" destOrd="1" presId="urn:microsoft.com/office/officeart/2005/8/layout/hList7"/>
    <dgm:cxn modelId="{8F733586-47B5-4467-9B89-F437DC25AF2F}" type="presOf" srcId="{EC638F37-0BBF-43E6-A8C3-7D28BA6F0E9D}" destId="{91BD59B0-FB81-4E1B-8059-32572713308D}" srcOrd="0" destOrd="0" presId="urn:microsoft.com/office/officeart/2005/8/layout/hList7"/>
    <dgm:cxn modelId="{1C96BA87-2876-4E28-8D0E-0896DC9F57D9}" srcId="{D28E673F-FB2E-48F1-8C12-FB4331322867}" destId="{303EAA9C-936D-4624-ADE5-22BD6D02A938}" srcOrd="0" destOrd="0" parTransId="{E19E68C3-E19F-4437-AB39-65EA90E8C478}" sibTransId="{5AA06DC8-A1D6-4855-BBB5-D48DA7449F77}"/>
    <dgm:cxn modelId="{F27E409C-C6B7-4BC9-AB65-3421C5ED8D06}" srcId="{EC638F37-0BBF-43E6-A8C3-7D28BA6F0E9D}" destId="{D28E673F-FB2E-48F1-8C12-FB4331322867}" srcOrd="3" destOrd="0" parTransId="{7B238528-F88C-4D13-B258-6DA86538B025}" sibTransId="{E92BF523-5586-4192-97E6-F4DC9CB82B5F}"/>
    <dgm:cxn modelId="{A92022AB-2373-4CA7-9488-1D7FAA1D3A2E}" type="presOf" srcId="{EA6351B1-057B-4FBD-8F8D-F4BE4C122517}" destId="{9F7C041B-0DB6-443F-9F0F-C1AFF6BD547B}" srcOrd="1" destOrd="0" presId="urn:microsoft.com/office/officeart/2005/8/layout/hList7"/>
    <dgm:cxn modelId="{FEE834B1-301F-440F-BE02-C95B0FCC4AFB}" type="presOf" srcId="{0C88B2A3-089A-47E9-BA5D-2F1E57459BE4}" destId="{76ECDEDC-2A9E-4773-8295-7667A3518606}" srcOrd="1" destOrd="2" presId="urn:microsoft.com/office/officeart/2005/8/layout/hList7"/>
    <dgm:cxn modelId="{F1140EB4-0028-4F11-A74C-71AC36DB8B2D}" type="presOf" srcId="{303EAA9C-936D-4624-ADE5-22BD6D02A938}" destId="{76ECDEDC-2A9E-4773-8295-7667A3518606}" srcOrd="1" destOrd="1" presId="urn:microsoft.com/office/officeart/2005/8/layout/hList7"/>
    <dgm:cxn modelId="{2BBED2C8-A5E7-4B23-AB29-A850C5BB3A8F}" srcId="{D28E673F-FB2E-48F1-8C12-FB4331322867}" destId="{0C88B2A3-089A-47E9-BA5D-2F1E57459BE4}" srcOrd="1" destOrd="0" parTransId="{AEEB2829-0F18-4C3C-B587-8474F69B8426}" sibTransId="{65472205-914E-44E7-92F9-7BA11215E2D2}"/>
    <dgm:cxn modelId="{C1BA82D0-D547-4CB0-9349-34DD282412B1}" srcId="{EC638F37-0BBF-43E6-A8C3-7D28BA6F0E9D}" destId="{DC0001D9-7ADF-4058-B7AF-AB2CDE51B6CF}" srcOrd="1" destOrd="0" parTransId="{D7BC378D-6B72-49E3-B7A4-A75569AD0A3F}" sibTransId="{35B90FFE-F082-49A8-A04D-96359A4B2132}"/>
    <dgm:cxn modelId="{200DAFF0-0AFE-4CD6-B44D-496FA24778A8}" type="presOf" srcId="{5A4714AE-C823-4AF3-B0FB-4594A8B17E0E}" destId="{44C5261B-04C0-437D-9560-BDB0BCF997BB}" srcOrd="0" destOrd="0" presId="urn:microsoft.com/office/officeart/2005/8/layout/hList7"/>
    <dgm:cxn modelId="{6BFE0A1F-4927-4E8E-9297-E746D09E0976}" type="presParOf" srcId="{91BD59B0-FB81-4E1B-8059-32572713308D}" destId="{19BA0E74-BC44-48DF-8ADA-B4E61CD2FC65}" srcOrd="0" destOrd="0" presId="urn:microsoft.com/office/officeart/2005/8/layout/hList7"/>
    <dgm:cxn modelId="{15526103-8DF5-4028-98F1-850468610A5C}" type="presParOf" srcId="{91BD59B0-FB81-4E1B-8059-32572713308D}" destId="{EBBD6D79-B87C-4725-B3E4-FF363719DE4D}" srcOrd="1" destOrd="0" presId="urn:microsoft.com/office/officeart/2005/8/layout/hList7"/>
    <dgm:cxn modelId="{7E1DFF43-B88F-4F0D-8236-8AE099F39E73}" type="presParOf" srcId="{EBBD6D79-B87C-4725-B3E4-FF363719DE4D}" destId="{27E1AF90-C6F4-4C38-A200-368DF4BAB228}" srcOrd="0" destOrd="0" presId="urn:microsoft.com/office/officeart/2005/8/layout/hList7"/>
    <dgm:cxn modelId="{8D5C34C3-EA7A-4BCE-B798-9468AC0A4356}" type="presParOf" srcId="{27E1AF90-C6F4-4C38-A200-368DF4BAB228}" destId="{44C5261B-04C0-437D-9560-BDB0BCF997BB}" srcOrd="0" destOrd="0" presId="urn:microsoft.com/office/officeart/2005/8/layout/hList7"/>
    <dgm:cxn modelId="{61D221F5-2B62-48BF-8317-B8ED5BF1861D}" type="presParOf" srcId="{27E1AF90-C6F4-4C38-A200-368DF4BAB228}" destId="{567FE106-DF39-4115-BDF8-D0B1C3E5E3A3}" srcOrd="1" destOrd="0" presId="urn:microsoft.com/office/officeart/2005/8/layout/hList7"/>
    <dgm:cxn modelId="{A7539CF8-6C80-42A0-BC1B-ECBFEC9730E9}" type="presParOf" srcId="{27E1AF90-C6F4-4C38-A200-368DF4BAB228}" destId="{E4BE37C7-72A1-44B6-A655-64DD16F8CDE2}" srcOrd="2" destOrd="0" presId="urn:microsoft.com/office/officeart/2005/8/layout/hList7"/>
    <dgm:cxn modelId="{F66933B8-4481-4FEC-8E4F-AEA687DF8EA4}" type="presParOf" srcId="{27E1AF90-C6F4-4C38-A200-368DF4BAB228}" destId="{4246BC82-A5D2-4AE9-A3D9-59D032FE324D}" srcOrd="3" destOrd="0" presId="urn:microsoft.com/office/officeart/2005/8/layout/hList7"/>
    <dgm:cxn modelId="{8785913E-EC88-4BEE-A46D-AA0E6FDF675D}" type="presParOf" srcId="{EBBD6D79-B87C-4725-B3E4-FF363719DE4D}" destId="{DCC34DA4-A971-47D7-A872-D7AF5379AF59}" srcOrd="1" destOrd="0" presId="urn:microsoft.com/office/officeart/2005/8/layout/hList7"/>
    <dgm:cxn modelId="{B4DD47CB-1771-49CE-AFD0-98CD6E0A8D46}" type="presParOf" srcId="{EBBD6D79-B87C-4725-B3E4-FF363719DE4D}" destId="{2F8D8B28-0D10-40AF-8967-8F3D68A8D381}" srcOrd="2" destOrd="0" presId="urn:microsoft.com/office/officeart/2005/8/layout/hList7"/>
    <dgm:cxn modelId="{B9BBC36D-FDFB-44D3-8617-E2529D144AAF}" type="presParOf" srcId="{2F8D8B28-0D10-40AF-8967-8F3D68A8D381}" destId="{8A969D3F-244F-47B2-B97A-1CD18B549500}" srcOrd="0" destOrd="0" presId="urn:microsoft.com/office/officeart/2005/8/layout/hList7"/>
    <dgm:cxn modelId="{5D5C7144-933A-40F2-B3EA-53ECEFCBEF6F}" type="presParOf" srcId="{2F8D8B28-0D10-40AF-8967-8F3D68A8D381}" destId="{7C37DC7B-F8B9-4BA7-8DDC-E9A263672A68}" srcOrd="1" destOrd="0" presId="urn:microsoft.com/office/officeart/2005/8/layout/hList7"/>
    <dgm:cxn modelId="{74C47C6A-9B4A-4888-88AB-6569904C85F6}" type="presParOf" srcId="{2F8D8B28-0D10-40AF-8967-8F3D68A8D381}" destId="{D5E97793-7FF9-4ABA-8E5B-ECD82527D937}" srcOrd="2" destOrd="0" presId="urn:microsoft.com/office/officeart/2005/8/layout/hList7"/>
    <dgm:cxn modelId="{527A6292-174C-4E75-9F3E-0E8C573424CC}" type="presParOf" srcId="{2F8D8B28-0D10-40AF-8967-8F3D68A8D381}" destId="{60861DA7-49BD-4AC6-AA99-85932E7C0780}" srcOrd="3" destOrd="0" presId="urn:microsoft.com/office/officeart/2005/8/layout/hList7"/>
    <dgm:cxn modelId="{D1C0565D-9292-4D63-8DD9-80D02ED59E1F}" type="presParOf" srcId="{EBBD6D79-B87C-4725-B3E4-FF363719DE4D}" destId="{2DB4F439-06E0-405D-BA16-8592613A23B5}" srcOrd="3" destOrd="0" presId="urn:microsoft.com/office/officeart/2005/8/layout/hList7"/>
    <dgm:cxn modelId="{C1AF5F44-2854-4B63-8D90-2F4FE6F4C3D5}" type="presParOf" srcId="{EBBD6D79-B87C-4725-B3E4-FF363719DE4D}" destId="{088EED77-BCDE-490B-9E0E-AB0F2249E8D2}" srcOrd="4" destOrd="0" presId="urn:microsoft.com/office/officeart/2005/8/layout/hList7"/>
    <dgm:cxn modelId="{7A53BF8C-8D84-4C1E-B97E-36815061ED61}" type="presParOf" srcId="{088EED77-BCDE-490B-9E0E-AB0F2249E8D2}" destId="{9F91B650-DCB7-4D13-9DD3-CF9FE088FE02}" srcOrd="0" destOrd="0" presId="urn:microsoft.com/office/officeart/2005/8/layout/hList7"/>
    <dgm:cxn modelId="{FC298C9D-F6C3-4921-A4FC-FF5E5C202EDC}" type="presParOf" srcId="{088EED77-BCDE-490B-9E0E-AB0F2249E8D2}" destId="{9F7C041B-0DB6-443F-9F0F-C1AFF6BD547B}" srcOrd="1" destOrd="0" presId="urn:microsoft.com/office/officeart/2005/8/layout/hList7"/>
    <dgm:cxn modelId="{5EE3F931-16D5-4AE9-85CB-BB62BCAE833E}" type="presParOf" srcId="{088EED77-BCDE-490B-9E0E-AB0F2249E8D2}" destId="{6FB4D293-2F9B-4750-AA86-874A8201DD4E}" srcOrd="2" destOrd="0" presId="urn:microsoft.com/office/officeart/2005/8/layout/hList7"/>
    <dgm:cxn modelId="{F2FBA2C1-1B6F-4DA9-B216-3185BEAD4CE6}" type="presParOf" srcId="{088EED77-BCDE-490B-9E0E-AB0F2249E8D2}" destId="{7B2D4BD2-C0A6-4140-BF3C-84EDBAD897CD}" srcOrd="3" destOrd="0" presId="urn:microsoft.com/office/officeart/2005/8/layout/hList7"/>
    <dgm:cxn modelId="{5EB06722-58EC-4015-8AB6-12C39AF969B2}" type="presParOf" srcId="{EBBD6D79-B87C-4725-B3E4-FF363719DE4D}" destId="{E8B52C3B-AD1C-4E13-B20A-1DB3B6C76F91}" srcOrd="5" destOrd="0" presId="urn:microsoft.com/office/officeart/2005/8/layout/hList7"/>
    <dgm:cxn modelId="{C97FAAAA-D781-4E1C-91A6-9AC17E46B326}" type="presParOf" srcId="{EBBD6D79-B87C-4725-B3E4-FF363719DE4D}" destId="{9A3F0A5D-B574-4C2A-87B5-8A94CB51DEF1}" srcOrd="6" destOrd="0" presId="urn:microsoft.com/office/officeart/2005/8/layout/hList7"/>
    <dgm:cxn modelId="{0A707BDB-E9BE-4E57-BFBE-09DFC3A87EC0}" type="presParOf" srcId="{9A3F0A5D-B574-4C2A-87B5-8A94CB51DEF1}" destId="{B318A26C-AA8C-43F5-88E4-48BB4C996340}" srcOrd="0" destOrd="0" presId="urn:microsoft.com/office/officeart/2005/8/layout/hList7"/>
    <dgm:cxn modelId="{2FBFA36D-9984-4D94-BA4C-C05A4BBFF848}" type="presParOf" srcId="{9A3F0A5D-B574-4C2A-87B5-8A94CB51DEF1}" destId="{76ECDEDC-2A9E-4773-8295-7667A3518606}" srcOrd="1" destOrd="0" presId="urn:microsoft.com/office/officeart/2005/8/layout/hList7"/>
    <dgm:cxn modelId="{0140602F-2F2D-499B-9475-1CF43CA486FB}" type="presParOf" srcId="{9A3F0A5D-B574-4C2A-87B5-8A94CB51DEF1}" destId="{EEEA521E-132B-45B5-9690-0FF3C167A416}" srcOrd="2" destOrd="0" presId="urn:microsoft.com/office/officeart/2005/8/layout/hList7"/>
    <dgm:cxn modelId="{B26F7383-DEE6-4160-87EE-17929A4CFE80}" type="presParOf" srcId="{9A3F0A5D-B574-4C2A-87B5-8A94CB51DEF1}" destId="{A9A9A414-4FA9-47F1-84F2-1F97A60E3FE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4DCD3-9891-4EAA-9F05-BFD9AB4772F7}">
      <dsp:nvSpPr>
        <dsp:cNvPr id="0" name=""/>
        <dsp:cNvSpPr/>
      </dsp:nvSpPr>
      <dsp:spPr>
        <a:xfrm>
          <a:off x="48242" y="0"/>
          <a:ext cx="9057675" cy="1573093"/>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The APST pilot will now be funded to run until March 2025. An extension to the pilot will teach us more about the impact on engagement in education, how to secure funding sustainability and how to recruit and retain specialists. We will incorporate the evidence from this pilot into the new National SEND and Alternative Provision Standards and practice guides to ensure expectations for system leaders and frontline professionals are based on existing best practice. </a:t>
          </a:r>
          <a:endParaRPr lang="en-GB" sz="1600" kern="1200" dirty="0"/>
        </a:p>
      </dsp:txBody>
      <dsp:txXfrm>
        <a:off x="94316" y="46074"/>
        <a:ext cx="7377105" cy="1480945"/>
      </dsp:txXfrm>
    </dsp:sp>
    <dsp:sp modelId="{21789852-3CD3-46CF-B56E-E1EEF7412E86}">
      <dsp:nvSpPr>
        <dsp:cNvPr id="0" name=""/>
        <dsp:cNvSpPr/>
      </dsp:nvSpPr>
      <dsp:spPr>
        <a:xfrm>
          <a:off x="807719" y="1835276"/>
          <a:ext cx="9154160" cy="1573093"/>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The evidence should also encourage local areas to consider this model as an effective strand of their SEND and alternative provision inclusion plans.</a:t>
          </a:r>
          <a:endParaRPr lang="en-GB" sz="2000" kern="1200" dirty="0"/>
        </a:p>
      </dsp:txBody>
      <dsp:txXfrm>
        <a:off x="853793" y="1881350"/>
        <a:ext cx="7231781" cy="1480945"/>
      </dsp:txXfrm>
    </dsp:sp>
    <dsp:sp modelId="{DAF3869F-BCD4-4600-907B-A3EDBABA0654}">
      <dsp:nvSpPr>
        <dsp:cNvPr id="0" name=""/>
        <dsp:cNvSpPr/>
      </dsp:nvSpPr>
      <dsp:spPr>
        <a:xfrm>
          <a:off x="1615439" y="3670552"/>
          <a:ext cx="9154160" cy="157309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The APST pilot also provides a valuable opportunity to understand how a specialist taskforce can develop the role of alternative provision in the wider school landscape. </a:t>
          </a:r>
          <a:endParaRPr lang="en-GB" sz="2000" kern="1200" dirty="0"/>
        </a:p>
      </dsp:txBody>
      <dsp:txXfrm>
        <a:off x="1661513" y="3716626"/>
        <a:ext cx="7231781" cy="1480945"/>
      </dsp:txXfrm>
    </dsp:sp>
    <dsp:sp modelId="{9163ED04-8F34-4DEE-BBBC-52CEB66EDA05}">
      <dsp:nvSpPr>
        <dsp:cNvPr id="0" name=""/>
        <dsp:cNvSpPr/>
      </dsp:nvSpPr>
      <dsp:spPr>
        <a:xfrm>
          <a:off x="8131649" y="1192929"/>
          <a:ext cx="1022510" cy="1022510"/>
        </a:xfrm>
        <a:prstGeom prst="downArrow">
          <a:avLst>
            <a:gd name="adj1" fmla="val 55000"/>
            <a:gd name="adj2" fmla="val 45000"/>
          </a:avLst>
        </a:prstGeom>
        <a:solidFill>
          <a:srgbClr val="002060">
            <a:alpha val="90000"/>
          </a:srgb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61714" y="1192929"/>
        <a:ext cx="562380" cy="769439"/>
      </dsp:txXfrm>
    </dsp:sp>
    <dsp:sp modelId="{5D826BC4-EEB3-4836-B9CE-91E7226C068C}">
      <dsp:nvSpPr>
        <dsp:cNvPr id="0" name=""/>
        <dsp:cNvSpPr/>
      </dsp:nvSpPr>
      <dsp:spPr>
        <a:xfrm>
          <a:off x="8939369" y="3017718"/>
          <a:ext cx="1022510" cy="1022510"/>
        </a:xfrm>
        <a:prstGeom prst="downArrow">
          <a:avLst>
            <a:gd name="adj1" fmla="val 55000"/>
            <a:gd name="adj2" fmla="val 45000"/>
          </a:avLst>
        </a:prstGeom>
        <a:solidFill>
          <a:srgbClr val="002060">
            <a:alpha val="90000"/>
          </a:srgb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169434" y="3017718"/>
        <a:ext cx="562380" cy="769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CF385-C6DF-434B-9451-CA38D9F2024F}">
      <dsp:nvSpPr>
        <dsp:cNvPr id="0" name=""/>
        <dsp:cNvSpPr/>
      </dsp:nvSpPr>
      <dsp:spPr>
        <a:xfrm rot="16200000">
          <a:off x="-292596" y="293866"/>
          <a:ext cx="3889316" cy="3301583"/>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1024" bIns="0" numCol="1" spcCol="1270" anchor="ctr" anchorCtr="0">
          <a:noAutofit/>
        </a:bodyPr>
        <a:lstStyle/>
        <a:p>
          <a:pPr marL="0" lvl="0" indent="0" algn="ctr" defTabSz="1200150" rtl="0">
            <a:lnSpc>
              <a:spcPct val="90000"/>
            </a:lnSpc>
            <a:spcBef>
              <a:spcPct val="0"/>
            </a:spcBef>
            <a:spcAft>
              <a:spcPct val="35000"/>
            </a:spcAft>
            <a:buNone/>
          </a:pPr>
          <a:r>
            <a:rPr lang="en-US" sz="2700" kern="1200" dirty="0"/>
            <a:t>APST -  condition of the grant is to match fund 25%</a:t>
          </a:r>
          <a:endParaRPr lang="en-GB" sz="2700" kern="1200" dirty="0"/>
        </a:p>
      </dsp:txBody>
      <dsp:txXfrm rot="5400000">
        <a:off x="1271" y="777862"/>
        <a:ext cx="3301583" cy="2333590"/>
      </dsp:txXfrm>
    </dsp:sp>
    <dsp:sp modelId="{3B9DF9BB-C46C-48B0-A7BD-8DD7A2F51E20}">
      <dsp:nvSpPr>
        <dsp:cNvPr id="0" name=""/>
        <dsp:cNvSpPr/>
      </dsp:nvSpPr>
      <dsp:spPr>
        <a:xfrm rot="16200000">
          <a:off x="3256606" y="293866"/>
          <a:ext cx="3889316" cy="3301583"/>
        </a:xfrm>
        <a:prstGeom prst="flowChartManualOperation">
          <a:avLst/>
        </a:prstGeom>
        <a:solidFill>
          <a:schemeClr val="accent2">
            <a:hueOff val="6073699"/>
            <a:satOff val="37665"/>
            <a:lumOff val="28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1024" bIns="0" numCol="1" spcCol="1270" anchor="ctr" anchorCtr="0">
          <a:noAutofit/>
        </a:bodyPr>
        <a:lstStyle/>
        <a:p>
          <a:pPr marL="0" lvl="0" indent="0" algn="ctr" defTabSz="1200150" rtl="0">
            <a:lnSpc>
              <a:spcPct val="90000"/>
            </a:lnSpc>
            <a:spcBef>
              <a:spcPct val="0"/>
            </a:spcBef>
            <a:spcAft>
              <a:spcPct val="35000"/>
            </a:spcAft>
            <a:buNone/>
          </a:pPr>
          <a:r>
            <a:rPr lang="en-US" sz="2700" kern="1200"/>
            <a:t>The match funding equates to £105k over an 18 month period</a:t>
          </a:r>
          <a:endParaRPr lang="en-GB" sz="2700" kern="1200"/>
        </a:p>
      </dsp:txBody>
      <dsp:txXfrm rot="5400000">
        <a:off x="3550473" y="777862"/>
        <a:ext cx="3301583" cy="2333590"/>
      </dsp:txXfrm>
    </dsp:sp>
    <dsp:sp modelId="{AE2CF930-237D-4A42-95B1-1C361BA03859}">
      <dsp:nvSpPr>
        <dsp:cNvPr id="0" name=""/>
        <dsp:cNvSpPr/>
      </dsp:nvSpPr>
      <dsp:spPr>
        <a:xfrm rot="16200000">
          <a:off x="6805808" y="293866"/>
          <a:ext cx="3889316" cy="3301583"/>
        </a:xfrm>
        <a:prstGeom prst="flowChartManualOperation">
          <a:avLst/>
        </a:prstGeom>
        <a:solidFill>
          <a:schemeClr val="accent2">
            <a:hueOff val="12147399"/>
            <a:satOff val="75330"/>
            <a:lumOff val="56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1024" bIns="0" numCol="1" spcCol="1270" anchor="ctr" anchorCtr="0">
          <a:noAutofit/>
        </a:bodyPr>
        <a:lstStyle/>
        <a:p>
          <a:pPr marL="0" lvl="0" indent="0" algn="ctr" defTabSz="1200150" rtl="0">
            <a:lnSpc>
              <a:spcPct val="90000"/>
            </a:lnSpc>
            <a:spcBef>
              <a:spcPct val="0"/>
            </a:spcBef>
            <a:spcAft>
              <a:spcPct val="35000"/>
            </a:spcAft>
            <a:buNone/>
          </a:pPr>
          <a:r>
            <a:rPr lang="en-US" sz="2700" kern="1200"/>
            <a:t>The following slides will give you an overview of Sandwell Community School APST</a:t>
          </a:r>
          <a:endParaRPr lang="en-GB" sz="2700" kern="1200"/>
        </a:p>
      </dsp:txBody>
      <dsp:txXfrm rot="5400000">
        <a:off x="7099675" y="777862"/>
        <a:ext cx="3301583" cy="23335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555A3-5932-4BDE-B436-5F2796E9C6FE}">
      <dsp:nvSpPr>
        <dsp:cNvPr id="0" name=""/>
        <dsp:cNvSpPr/>
      </dsp:nvSpPr>
      <dsp:spPr>
        <a:xfrm>
          <a:off x="0" y="2873"/>
          <a:ext cx="1147053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782CBD-4DCA-446E-9258-8DF129F37F3B}">
      <dsp:nvSpPr>
        <dsp:cNvPr id="0" name=""/>
        <dsp:cNvSpPr/>
      </dsp:nvSpPr>
      <dsp:spPr>
        <a:xfrm>
          <a:off x="0" y="2873"/>
          <a:ext cx="11470539" cy="1232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dirty="0">
              <a:solidFill>
                <a:schemeClr val="tx2"/>
              </a:solidFill>
            </a:rPr>
            <a:t>Multi-agency working is a collaborative approach to addressing the needs of pupils in alternative provision (AP) schools. This involves different </a:t>
          </a:r>
          <a:r>
            <a:rPr lang="en-US" sz="1500" kern="1200" dirty="0" err="1">
              <a:solidFill>
                <a:schemeClr val="tx2"/>
              </a:solidFill>
            </a:rPr>
            <a:t>organisations</a:t>
          </a:r>
          <a:r>
            <a:rPr lang="en-US" sz="1500" kern="1200" dirty="0">
              <a:solidFill>
                <a:schemeClr val="tx2"/>
              </a:solidFill>
            </a:rPr>
            <a:t> and professionals working together to support the educational, social, and emotional needs of pupils in AP schools. </a:t>
          </a:r>
        </a:p>
        <a:p>
          <a:pPr marL="0" lvl="0" indent="0" algn="l" defTabSz="666750" rtl="0">
            <a:lnSpc>
              <a:spcPct val="90000"/>
            </a:lnSpc>
            <a:spcBef>
              <a:spcPct val="0"/>
            </a:spcBef>
            <a:spcAft>
              <a:spcPct val="35000"/>
            </a:spcAft>
            <a:buNone/>
          </a:pPr>
          <a:r>
            <a:rPr lang="en-US" sz="1500" kern="1200" dirty="0">
              <a:solidFill>
                <a:schemeClr val="tx2"/>
              </a:solidFill>
            </a:rPr>
            <a:t>The goal of multi-agency working is to provide a more coordinated and </a:t>
          </a:r>
          <a:r>
            <a:rPr lang="en-US" sz="1500" kern="1200" dirty="0">
              <a:solidFill>
                <a:schemeClr val="tx2">
                  <a:alpha val="91000"/>
                </a:schemeClr>
              </a:solidFill>
            </a:rPr>
            <a:t>comprehensive</a:t>
          </a:r>
          <a:r>
            <a:rPr lang="en-US" sz="1500" kern="1200" dirty="0">
              <a:solidFill>
                <a:schemeClr val="tx2"/>
              </a:solidFill>
            </a:rPr>
            <a:t> support system for pupils who may be struggling in a traditional school setting.</a:t>
          </a:r>
          <a:endParaRPr lang="en-GB" sz="1500" kern="1200" dirty="0">
            <a:solidFill>
              <a:schemeClr val="tx2"/>
            </a:solidFill>
          </a:endParaRPr>
        </a:p>
      </dsp:txBody>
      <dsp:txXfrm>
        <a:off x="0" y="2873"/>
        <a:ext cx="11470539" cy="1232839"/>
      </dsp:txXfrm>
    </dsp:sp>
    <dsp:sp modelId="{B2CECE57-DB83-43EB-9E34-BA335189AFF2}">
      <dsp:nvSpPr>
        <dsp:cNvPr id="0" name=""/>
        <dsp:cNvSpPr/>
      </dsp:nvSpPr>
      <dsp:spPr>
        <a:xfrm>
          <a:off x="0" y="1235712"/>
          <a:ext cx="1147053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585EF5-E0FA-4D41-95AB-0313A1873F3A}">
      <dsp:nvSpPr>
        <dsp:cNvPr id="0" name=""/>
        <dsp:cNvSpPr/>
      </dsp:nvSpPr>
      <dsp:spPr>
        <a:xfrm>
          <a:off x="0" y="1235712"/>
          <a:ext cx="2329203" cy="3359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rgbClr val="002060">
                  <a:alpha val="95000"/>
                </a:srgbClr>
              </a:solidFill>
            </a:rPr>
            <a:t>There are several ways that multi-agency working can continue to help pupils at </a:t>
          </a:r>
          <a:r>
            <a:rPr lang="en-US" sz="1800" kern="1200" dirty="0" err="1">
              <a:solidFill>
                <a:srgbClr val="002060">
                  <a:alpha val="95000"/>
                </a:srgbClr>
              </a:solidFill>
            </a:rPr>
            <a:t>Sandwell</a:t>
          </a:r>
          <a:r>
            <a:rPr lang="en-US" sz="1800" kern="1200" dirty="0">
              <a:solidFill>
                <a:srgbClr val="002060">
                  <a:alpha val="95000"/>
                </a:srgbClr>
              </a:solidFill>
            </a:rPr>
            <a:t> Community School:</a:t>
          </a:r>
          <a:endParaRPr lang="en-GB" sz="1800" kern="1200" dirty="0">
            <a:solidFill>
              <a:srgbClr val="002060">
                <a:alpha val="95000"/>
              </a:srgbClr>
            </a:solidFill>
          </a:endParaRPr>
        </a:p>
      </dsp:txBody>
      <dsp:txXfrm>
        <a:off x="0" y="1235712"/>
        <a:ext cx="2329203" cy="3359417"/>
      </dsp:txXfrm>
    </dsp:sp>
    <dsp:sp modelId="{93D16B02-D62F-45D8-A2E0-AFD46BC6313F}">
      <dsp:nvSpPr>
        <dsp:cNvPr id="0" name=""/>
        <dsp:cNvSpPr/>
      </dsp:nvSpPr>
      <dsp:spPr>
        <a:xfrm>
          <a:off x="2500779" y="1244819"/>
          <a:ext cx="8897235" cy="789824"/>
        </a:xfrm>
        <a:prstGeom prst="rect">
          <a:avLst/>
        </a:prstGeom>
        <a:solidFill>
          <a:srgbClr val="92D05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dirty="0">
              <a:solidFill>
                <a:srgbClr val="002060"/>
              </a:solidFill>
            </a:rPr>
            <a:t>Improved</a:t>
          </a:r>
          <a:r>
            <a:rPr lang="en-US" sz="1200" b="1" kern="1200" dirty="0">
              <a:solidFill>
                <a:srgbClr val="002060"/>
              </a:solidFill>
            </a:rPr>
            <a:t> </a:t>
          </a:r>
          <a:r>
            <a:rPr lang="en-US" sz="1600" b="1" kern="1200" dirty="0">
              <a:solidFill>
                <a:srgbClr val="002060"/>
              </a:solidFill>
            </a:rPr>
            <a:t>access to resources</a:t>
          </a:r>
          <a:r>
            <a:rPr lang="en-US" sz="1400" kern="1200" dirty="0">
              <a:solidFill>
                <a:srgbClr val="002060"/>
              </a:solidFill>
            </a:rPr>
            <a:t>: By working together, different </a:t>
          </a:r>
          <a:r>
            <a:rPr lang="en-US" sz="1400" kern="1200" dirty="0" err="1">
              <a:solidFill>
                <a:srgbClr val="002060"/>
              </a:solidFill>
            </a:rPr>
            <a:t>organisations</a:t>
          </a:r>
          <a:r>
            <a:rPr lang="en-US" sz="1400" kern="1200" dirty="0">
              <a:solidFill>
                <a:srgbClr val="002060"/>
              </a:solidFill>
            </a:rPr>
            <a:t> can pool their resources and expertise to provide pupils with the support they need. This can include access to educational resources, counseling services, and mental health support.</a:t>
          </a:r>
          <a:endParaRPr lang="en-GB" sz="1400" kern="1200" dirty="0">
            <a:solidFill>
              <a:srgbClr val="002060"/>
            </a:solidFill>
          </a:endParaRPr>
        </a:p>
      </dsp:txBody>
      <dsp:txXfrm>
        <a:off x="2500779" y="1244819"/>
        <a:ext cx="8897235" cy="789824"/>
      </dsp:txXfrm>
    </dsp:sp>
    <dsp:sp modelId="{BD2BEE96-7E3E-4B89-9DB7-691ECE7AE413}">
      <dsp:nvSpPr>
        <dsp:cNvPr id="0" name=""/>
        <dsp:cNvSpPr/>
      </dsp:nvSpPr>
      <dsp:spPr>
        <a:xfrm>
          <a:off x="2329203" y="2065027"/>
          <a:ext cx="913162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819038-23DA-4A57-B066-DFE914E0EA39}">
      <dsp:nvSpPr>
        <dsp:cNvPr id="0" name=""/>
        <dsp:cNvSpPr/>
      </dsp:nvSpPr>
      <dsp:spPr>
        <a:xfrm>
          <a:off x="2500421" y="2104518"/>
          <a:ext cx="8960406" cy="789824"/>
        </a:xfrm>
        <a:prstGeom prst="rect">
          <a:avLst/>
        </a:prstGeom>
        <a:solidFill>
          <a:srgbClr val="00B0F0"/>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dirty="0">
              <a:solidFill>
                <a:srgbClr val="002060"/>
              </a:solidFill>
            </a:rPr>
            <a:t>Coordinated support</a:t>
          </a:r>
          <a:r>
            <a:rPr lang="en-US" sz="1200" kern="1200" dirty="0">
              <a:solidFill>
                <a:srgbClr val="002060"/>
              </a:solidFill>
            </a:rPr>
            <a:t>: </a:t>
          </a:r>
          <a:r>
            <a:rPr lang="en-US" sz="1400" kern="1200" dirty="0">
              <a:solidFill>
                <a:srgbClr val="002060"/>
              </a:solidFill>
            </a:rPr>
            <a:t>Multi-agency working allows professionals from different organizations to communicate and collaborate effectively, ensuring that pupils receive the right support at the right time.</a:t>
          </a:r>
          <a:endParaRPr lang="en-GB" sz="1400" kern="1200" dirty="0">
            <a:solidFill>
              <a:srgbClr val="002060"/>
            </a:solidFill>
          </a:endParaRPr>
        </a:p>
      </dsp:txBody>
      <dsp:txXfrm>
        <a:off x="2500421" y="2104518"/>
        <a:ext cx="8960406" cy="789824"/>
      </dsp:txXfrm>
    </dsp:sp>
    <dsp:sp modelId="{98D20EA7-6C23-4F69-B479-8B3543EEA36C}">
      <dsp:nvSpPr>
        <dsp:cNvPr id="0" name=""/>
        <dsp:cNvSpPr/>
      </dsp:nvSpPr>
      <dsp:spPr>
        <a:xfrm>
          <a:off x="2329203" y="2894342"/>
          <a:ext cx="913162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DD36FF-098D-46D6-AD32-1A23CC70A775}">
      <dsp:nvSpPr>
        <dsp:cNvPr id="0" name=""/>
        <dsp:cNvSpPr/>
      </dsp:nvSpPr>
      <dsp:spPr>
        <a:xfrm>
          <a:off x="2500421" y="2933834"/>
          <a:ext cx="8960406" cy="789824"/>
        </a:xfrm>
        <a:prstGeom prst="rect">
          <a:avLst/>
        </a:prstGeom>
        <a:solidFill>
          <a:srgbClr val="FF66FF"/>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dirty="0">
              <a:solidFill>
                <a:srgbClr val="002060"/>
              </a:solidFill>
            </a:rPr>
            <a:t>More </a:t>
          </a:r>
          <a:r>
            <a:rPr lang="en-US" sz="1600" b="1" kern="1200" dirty="0" err="1">
              <a:solidFill>
                <a:srgbClr val="002060"/>
              </a:solidFill>
            </a:rPr>
            <a:t>personalised</a:t>
          </a:r>
          <a:r>
            <a:rPr lang="en-US" sz="1600" b="1" kern="1200" dirty="0">
              <a:solidFill>
                <a:srgbClr val="002060"/>
              </a:solidFill>
            </a:rPr>
            <a:t> support</a:t>
          </a:r>
          <a:r>
            <a:rPr lang="en-US" sz="1200" kern="1200" dirty="0">
              <a:solidFill>
                <a:srgbClr val="002060"/>
              </a:solidFill>
            </a:rPr>
            <a:t>: </a:t>
          </a:r>
          <a:r>
            <a:rPr lang="en-US" sz="1400" kern="1200" dirty="0">
              <a:solidFill>
                <a:srgbClr val="002060"/>
              </a:solidFill>
            </a:rPr>
            <a:t>By working together, different organizations can get a better understanding of the individual needs of pupils in AP schools. This allows them to tailor their support to meet the unique needs of each pupil, helping to ensure that they receive the most effective support possible.</a:t>
          </a:r>
          <a:endParaRPr lang="en-GB" sz="1400" kern="1200" dirty="0">
            <a:solidFill>
              <a:srgbClr val="002060"/>
            </a:solidFill>
          </a:endParaRPr>
        </a:p>
      </dsp:txBody>
      <dsp:txXfrm>
        <a:off x="2500421" y="2933834"/>
        <a:ext cx="8960406" cy="789824"/>
      </dsp:txXfrm>
    </dsp:sp>
    <dsp:sp modelId="{1F798224-02BA-4137-93ED-11E9FE51D410}">
      <dsp:nvSpPr>
        <dsp:cNvPr id="0" name=""/>
        <dsp:cNvSpPr/>
      </dsp:nvSpPr>
      <dsp:spPr>
        <a:xfrm>
          <a:off x="2329203" y="3723658"/>
          <a:ext cx="913162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8E7F67-06E2-4667-998B-3FB27D2561D9}">
      <dsp:nvSpPr>
        <dsp:cNvPr id="0" name=""/>
        <dsp:cNvSpPr/>
      </dsp:nvSpPr>
      <dsp:spPr>
        <a:xfrm>
          <a:off x="2500421" y="3763149"/>
          <a:ext cx="8960406" cy="789824"/>
        </a:xfrm>
        <a:prstGeom prst="rect">
          <a:avLst/>
        </a:prstGeom>
        <a:solidFill>
          <a:srgbClr val="F86B1F"/>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dirty="0">
              <a:solidFill>
                <a:srgbClr val="002060"/>
              </a:solidFill>
            </a:rPr>
            <a:t>Better outcomes</a:t>
          </a:r>
          <a:r>
            <a:rPr lang="en-US" sz="1300" kern="1200" dirty="0">
              <a:solidFill>
                <a:srgbClr val="002060"/>
              </a:solidFill>
            </a:rPr>
            <a:t>: </a:t>
          </a:r>
          <a:r>
            <a:rPr lang="en-US" sz="1400" kern="1200" dirty="0">
              <a:solidFill>
                <a:srgbClr val="002060"/>
              </a:solidFill>
            </a:rPr>
            <a:t>By providing pupils with a more coordinated and comprehensive support system, multi-agency working can help to improve educational outcomes and reduce the risk of pupils becoming involved in negative behaviors such as crime and violence.</a:t>
          </a:r>
          <a:endParaRPr lang="en-GB" sz="1400" kern="1200" dirty="0">
            <a:solidFill>
              <a:srgbClr val="002060"/>
            </a:solidFill>
          </a:endParaRPr>
        </a:p>
      </dsp:txBody>
      <dsp:txXfrm>
        <a:off x="2500421" y="3763149"/>
        <a:ext cx="8960406" cy="789824"/>
      </dsp:txXfrm>
    </dsp:sp>
    <dsp:sp modelId="{C66E4392-F58A-47D0-92A4-7EA8DC34843C}">
      <dsp:nvSpPr>
        <dsp:cNvPr id="0" name=""/>
        <dsp:cNvSpPr/>
      </dsp:nvSpPr>
      <dsp:spPr>
        <a:xfrm>
          <a:off x="2329203" y="4552973"/>
          <a:ext cx="913162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97E82A-9118-45A6-9FF8-31B5C06D9FD1}">
      <dsp:nvSpPr>
        <dsp:cNvPr id="0" name=""/>
        <dsp:cNvSpPr/>
      </dsp:nvSpPr>
      <dsp:spPr>
        <a:xfrm>
          <a:off x="0" y="4595130"/>
          <a:ext cx="1147053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D9328B-05BD-4032-A2F1-4A5CB26A2DA3}">
      <dsp:nvSpPr>
        <dsp:cNvPr id="0" name=""/>
        <dsp:cNvSpPr/>
      </dsp:nvSpPr>
      <dsp:spPr>
        <a:xfrm>
          <a:off x="0" y="4595130"/>
          <a:ext cx="11470539" cy="995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endParaRPr lang="en-US" sz="1800" kern="1200" dirty="0">
            <a:solidFill>
              <a:srgbClr val="002060"/>
            </a:solidFill>
          </a:endParaRPr>
        </a:p>
        <a:p>
          <a:pPr marL="0" lvl="0" indent="0" algn="l" defTabSz="800100" rtl="0">
            <a:lnSpc>
              <a:spcPct val="90000"/>
            </a:lnSpc>
            <a:spcBef>
              <a:spcPct val="0"/>
            </a:spcBef>
            <a:spcAft>
              <a:spcPct val="35000"/>
            </a:spcAft>
            <a:buNone/>
          </a:pPr>
          <a:r>
            <a:rPr lang="en-US" sz="1800" kern="1200" dirty="0">
              <a:solidFill>
                <a:srgbClr val="002060"/>
              </a:solidFill>
            </a:rPr>
            <a:t>In conclusion, multi-agency working can continue to play an important role in supporting pupils at SCS by providing them with access to the resources and support they need to succeed.</a:t>
          </a:r>
          <a:endParaRPr lang="en-GB" sz="1800" kern="1200" dirty="0">
            <a:solidFill>
              <a:srgbClr val="002060"/>
            </a:solidFill>
          </a:endParaRPr>
        </a:p>
      </dsp:txBody>
      <dsp:txXfrm>
        <a:off x="0" y="4595130"/>
        <a:ext cx="11470539" cy="9955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2D576-2B45-4ADA-94DC-A071D5D03FD8}">
      <dsp:nvSpPr>
        <dsp:cNvPr id="0" name=""/>
        <dsp:cNvSpPr/>
      </dsp:nvSpPr>
      <dsp:spPr>
        <a:xfrm>
          <a:off x="4119157" y="1761049"/>
          <a:ext cx="2373998" cy="2053604"/>
        </a:xfrm>
        <a:prstGeom prst="hexagon">
          <a:avLst>
            <a:gd name="adj" fmla="val 28570"/>
            <a:gd name="vf" fmla="val 11547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tx1"/>
              </a:solidFill>
            </a:rPr>
            <a:t>The FUTURE IMPACT of the AP Specialist Task Force will bring savings for numerous agencies in </a:t>
          </a:r>
          <a:r>
            <a:rPr lang="en-US" sz="1400" b="1" kern="1200" dirty="0" err="1">
              <a:solidFill>
                <a:schemeClr val="tx1"/>
              </a:solidFill>
            </a:rPr>
            <a:t>Sandwell</a:t>
          </a:r>
          <a:r>
            <a:rPr lang="en-US" sz="1400" b="1" kern="1200" dirty="0">
              <a:solidFill>
                <a:schemeClr val="tx1"/>
              </a:solidFill>
            </a:rPr>
            <a:t> </a:t>
          </a:r>
          <a:endParaRPr lang="en-GB" sz="1400" kern="1200" dirty="0">
            <a:solidFill>
              <a:schemeClr val="tx1"/>
            </a:solidFill>
          </a:endParaRPr>
        </a:p>
      </dsp:txBody>
      <dsp:txXfrm>
        <a:off x="4512562" y="2101360"/>
        <a:ext cx="1587188" cy="1372982"/>
      </dsp:txXfrm>
    </dsp:sp>
    <dsp:sp modelId="{D92C20ED-7514-4281-AACD-68F9A916E04C}">
      <dsp:nvSpPr>
        <dsp:cNvPr id="0" name=""/>
        <dsp:cNvSpPr/>
      </dsp:nvSpPr>
      <dsp:spPr>
        <a:xfrm>
          <a:off x="5605736" y="778537"/>
          <a:ext cx="895702" cy="771766"/>
        </a:xfrm>
        <a:prstGeom prst="hexagon">
          <a:avLst>
            <a:gd name="adj" fmla="val 28900"/>
            <a:gd name="vf" fmla="val 115470"/>
          </a:avLst>
        </a:prstGeom>
        <a:solidFill>
          <a:srgbClr val="00B0F0"/>
        </a:solidFill>
        <a:ln>
          <a:solidFill>
            <a:schemeClr val="lt1">
              <a:hueOff val="0"/>
              <a:satOff val="0"/>
              <a:lumOff val="0"/>
            </a:schemeClr>
          </a:solidFill>
        </a:ln>
        <a:effectLst/>
      </dsp:spPr>
      <dsp:style>
        <a:lnRef idx="0">
          <a:scrgbClr r="0" g="0" b="0"/>
        </a:lnRef>
        <a:fillRef idx="1">
          <a:scrgbClr r="0" g="0" b="0"/>
        </a:fillRef>
        <a:effectRef idx="0">
          <a:scrgbClr r="0" g="0" b="0"/>
        </a:effectRef>
        <a:fontRef idx="minor"/>
      </dsp:style>
    </dsp:sp>
    <dsp:sp modelId="{8E4B9556-8DB0-4D16-85D0-82A04DB8C663}">
      <dsp:nvSpPr>
        <dsp:cNvPr id="0" name=""/>
        <dsp:cNvSpPr/>
      </dsp:nvSpPr>
      <dsp:spPr>
        <a:xfrm>
          <a:off x="4192238" y="-106706"/>
          <a:ext cx="2236673" cy="1683064"/>
        </a:xfrm>
        <a:prstGeom prst="hexagon">
          <a:avLst>
            <a:gd name="adj" fmla="val 28570"/>
            <a:gd name="vf" fmla="val 115470"/>
          </a:avLst>
        </a:prstGeom>
        <a:solidFill>
          <a:srgbClr val="66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rtl="0">
            <a:lnSpc>
              <a:spcPct val="90000"/>
            </a:lnSpc>
            <a:spcBef>
              <a:spcPct val="0"/>
            </a:spcBef>
            <a:spcAft>
              <a:spcPct val="35000"/>
            </a:spcAft>
            <a:buNone/>
          </a:pPr>
          <a:r>
            <a:rPr lang="en-US" sz="1050" b="1" kern="1200" dirty="0">
              <a:solidFill>
                <a:schemeClr val="tx1"/>
              </a:solidFill>
            </a:rPr>
            <a:t>SANDWELL Children's Trust – Young people on a care plan are more likely to become NEET’’s and disengage with society.  The APST can target interventions quicker and reduce further costs to </a:t>
          </a:r>
          <a:r>
            <a:rPr lang="en-US" sz="1050" b="1" kern="1200" dirty="0" err="1">
              <a:solidFill>
                <a:schemeClr val="tx1"/>
              </a:solidFill>
            </a:rPr>
            <a:t>Sandwell</a:t>
          </a:r>
          <a:r>
            <a:rPr lang="en-US" sz="1050" b="1" kern="1200" dirty="0">
              <a:solidFill>
                <a:schemeClr val="tx1"/>
              </a:solidFill>
            </a:rPr>
            <a:t> Children Trust.</a:t>
          </a:r>
          <a:endParaRPr lang="en-GB" sz="1050" kern="1200" dirty="0">
            <a:solidFill>
              <a:schemeClr val="tx1"/>
            </a:solidFill>
          </a:endParaRPr>
        </a:p>
      </dsp:txBody>
      <dsp:txXfrm>
        <a:off x="4538911" y="154161"/>
        <a:ext cx="1543327" cy="1161330"/>
      </dsp:txXfrm>
    </dsp:sp>
    <dsp:sp modelId="{9CD0AB19-2B32-4E93-9096-BB5B289C8319}">
      <dsp:nvSpPr>
        <dsp:cNvPr id="0" name=""/>
        <dsp:cNvSpPr/>
      </dsp:nvSpPr>
      <dsp:spPr>
        <a:xfrm>
          <a:off x="6651091" y="2221329"/>
          <a:ext cx="895702" cy="771766"/>
        </a:xfrm>
        <a:prstGeom prst="hexagon">
          <a:avLst>
            <a:gd name="adj" fmla="val 28900"/>
            <a:gd name="vf" fmla="val 115470"/>
          </a:avLst>
        </a:prstGeom>
        <a:solidFill>
          <a:srgbClr val="00B0F0"/>
        </a:solidFill>
        <a:ln>
          <a:noFill/>
        </a:ln>
        <a:effectLst/>
      </dsp:spPr>
      <dsp:style>
        <a:lnRef idx="0">
          <a:scrgbClr r="0" g="0" b="0"/>
        </a:lnRef>
        <a:fillRef idx="1">
          <a:scrgbClr r="0" g="0" b="0"/>
        </a:fillRef>
        <a:effectRef idx="0">
          <a:scrgbClr r="0" g="0" b="0"/>
        </a:effectRef>
        <a:fontRef idx="minor"/>
      </dsp:style>
    </dsp:sp>
    <dsp:sp modelId="{978189EC-1EE2-41B0-9C1F-B7F9D0387AC0}">
      <dsp:nvSpPr>
        <dsp:cNvPr id="0" name=""/>
        <dsp:cNvSpPr/>
      </dsp:nvSpPr>
      <dsp:spPr>
        <a:xfrm>
          <a:off x="6122063" y="928491"/>
          <a:ext cx="1945474" cy="1683064"/>
        </a:xfrm>
        <a:prstGeom prst="hexagon">
          <a:avLst>
            <a:gd name="adj" fmla="val 28570"/>
            <a:gd name="vf" fmla="val 115470"/>
          </a:avLst>
        </a:prstGeom>
        <a:solidFill>
          <a:srgbClr val="BCF7F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b="1" kern="1200">
              <a:solidFill>
                <a:schemeClr val="tx1"/>
              </a:solidFill>
            </a:rPr>
            <a:t>YOT Team - Young people engaging and attending Schools are less likely to commit a crime</a:t>
          </a:r>
          <a:endParaRPr lang="en-GB" sz="1200" kern="1200">
            <a:solidFill>
              <a:schemeClr val="tx1"/>
            </a:solidFill>
          </a:endParaRPr>
        </a:p>
      </dsp:txBody>
      <dsp:txXfrm>
        <a:off x="6444470" y="1207411"/>
        <a:ext cx="1300660" cy="1125224"/>
      </dsp:txXfrm>
    </dsp:sp>
    <dsp:sp modelId="{A903163A-8EFC-4AA9-9948-1B6A37DDF6B9}">
      <dsp:nvSpPr>
        <dsp:cNvPr id="0" name=""/>
        <dsp:cNvSpPr/>
      </dsp:nvSpPr>
      <dsp:spPr>
        <a:xfrm>
          <a:off x="5924920" y="3849970"/>
          <a:ext cx="895702" cy="771766"/>
        </a:xfrm>
        <a:prstGeom prst="hexagon">
          <a:avLst>
            <a:gd name="adj" fmla="val 28900"/>
            <a:gd name="vf" fmla="val 115470"/>
          </a:avLst>
        </a:prstGeom>
        <a:solidFill>
          <a:srgbClr val="00B0F0"/>
        </a:solidFill>
        <a:ln>
          <a:noFill/>
        </a:ln>
        <a:effectLst/>
      </dsp:spPr>
      <dsp:style>
        <a:lnRef idx="0">
          <a:scrgbClr r="0" g="0" b="0"/>
        </a:lnRef>
        <a:fillRef idx="1">
          <a:scrgbClr r="0" g="0" b="0"/>
        </a:fillRef>
        <a:effectRef idx="0">
          <a:scrgbClr r="0" g="0" b="0"/>
        </a:effectRef>
        <a:fontRef idx="minor"/>
      </dsp:style>
    </dsp:sp>
    <dsp:sp modelId="{D560DAF9-AF1E-46BA-961C-386E1109B672}">
      <dsp:nvSpPr>
        <dsp:cNvPr id="0" name=""/>
        <dsp:cNvSpPr/>
      </dsp:nvSpPr>
      <dsp:spPr>
        <a:xfrm>
          <a:off x="6122063" y="2963568"/>
          <a:ext cx="1945474" cy="1683064"/>
        </a:xfrm>
        <a:prstGeom prst="hexagon">
          <a:avLst>
            <a:gd name="adj" fmla="val 28570"/>
            <a:gd name="vf" fmla="val 115470"/>
          </a:avLst>
        </a:prstGeom>
        <a:solidFill>
          <a:srgbClr val="FEACE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chemeClr val="tx1"/>
              </a:solidFill>
            </a:rPr>
            <a:t>Police – Specialist interventions can reduce future crime that these young pupils may commit in the future. Hence saving prison costs</a:t>
          </a:r>
          <a:endParaRPr lang="en-GB" sz="1200" b="1" kern="1200" dirty="0">
            <a:solidFill>
              <a:schemeClr val="tx1"/>
            </a:solidFill>
          </a:endParaRPr>
        </a:p>
      </dsp:txBody>
      <dsp:txXfrm>
        <a:off x="6444470" y="3242488"/>
        <a:ext cx="1300660" cy="1125224"/>
      </dsp:txXfrm>
    </dsp:sp>
    <dsp:sp modelId="{32A5EFF9-9A27-48AC-8732-C94E981A3D56}">
      <dsp:nvSpPr>
        <dsp:cNvPr id="0" name=""/>
        <dsp:cNvSpPr/>
      </dsp:nvSpPr>
      <dsp:spPr>
        <a:xfrm>
          <a:off x="4123575" y="4019029"/>
          <a:ext cx="895702" cy="771766"/>
        </a:xfrm>
        <a:prstGeom prst="hexagon">
          <a:avLst>
            <a:gd name="adj" fmla="val 28900"/>
            <a:gd name="vf" fmla="val 115470"/>
          </a:avLst>
        </a:prstGeom>
        <a:solidFill>
          <a:srgbClr val="0070C0"/>
        </a:solidFill>
        <a:ln>
          <a:noFill/>
        </a:ln>
        <a:effectLst/>
      </dsp:spPr>
      <dsp:style>
        <a:lnRef idx="0">
          <a:scrgbClr r="0" g="0" b="0"/>
        </a:lnRef>
        <a:fillRef idx="1">
          <a:scrgbClr r="0" g="0" b="0"/>
        </a:fillRef>
        <a:effectRef idx="0">
          <a:scrgbClr r="0" g="0" b="0"/>
        </a:effectRef>
        <a:fontRef idx="minor"/>
      </dsp:style>
    </dsp:sp>
    <dsp:sp modelId="{35D87416-5734-4FEB-9C62-AF94EFFDCBC2}">
      <dsp:nvSpPr>
        <dsp:cNvPr id="0" name=""/>
        <dsp:cNvSpPr/>
      </dsp:nvSpPr>
      <dsp:spPr>
        <a:xfrm>
          <a:off x="4082163" y="3786511"/>
          <a:ext cx="2456823" cy="2109889"/>
        </a:xfrm>
        <a:prstGeom prst="hexagon">
          <a:avLst>
            <a:gd name="adj" fmla="val 28570"/>
            <a:gd name="vf" fmla="val 1154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rtl="0">
            <a:lnSpc>
              <a:spcPct val="90000"/>
            </a:lnSpc>
            <a:spcBef>
              <a:spcPct val="0"/>
            </a:spcBef>
            <a:spcAft>
              <a:spcPct val="35000"/>
            </a:spcAft>
            <a:buNone/>
          </a:pPr>
          <a:r>
            <a:rPr lang="en-US" sz="1050" kern="1200" dirty="0">
              <a:solidFill>
                <a:schemeClr val="tx1"/>
              </a:solidFill>
            </a:rPr>
            <a:t>NHS_ typical wait times for young people to access NHS Speech and Language services are ‘</a:t>
          </a:r>
          <a:r>
            <a:rPr lang="en-GB" sz="1050" kern="1200" dirty="0">
              <a:solidFill>
                <a:schemeClr val="tx1"/>
              </a:solidFill>
            </a:rPr>
            <a:t>5 months to wait for initial clinic appointment. Then depending on school days/priorities anything from 4-12 months after this for follow up in school.’ </a:t>
          </a:r>
          <a:r>
            <a:rPr lang="en-GB" sz="1050" b="1" kern="1200" dirty="0">
              <a:solidFill>
                <a:schemeClr val="tx1"/>
              </a:solidFill>
            </a:rPr>
            <a:t> The taskforce are able to see referred students within 5 days.</a:t>
          </a:r>
          <a:endParaRPr lang="en-GB" sz="1050" kern="1200" dirty="0">
            <a:solidFill>
              <a:schemeClr val="tx1"/>
            </a:solidFill>
          </a:endParaRPr>
        </a:p>
      </dsp:txBody>
      <dsp:txXfrm>
        <a:off x="4487830" y="4134893"/>
        <a:ext cx="1645489" cy="1413125"/>
      </dsp:txXfrm>
    </dsp:sp>
    <dsp:sp modelId="{2BC5E313-732D-4492-8D18-21A1879125FF}">
      <dsp:nvSpPr>
        <dsp:cNvPr id="0" name=""/>
        <dsp:cNvSpPr/>
      </dsp:nvSpPr>
      <dsp:spPr>
        <a:xfrm>
          <a:off x="3061102" y="2576816"/>
          <a:ext cx="895702" cy="771766"/>
        </a:xfrm>
        <a:prstGeom prst="hexagon">
          <a:avLst>
            <a:gd name="adj" fmla="val 28900"/>
            <a:gd name="vf" fmla="val 115470"/>
          </a:avLst>
        </a:prstGeom>
        <a:solidFill>
          <a:srgbClr val="00B0F0"/>
        </a:solidFill>
        <a:ln>
          <a:noFill/>
        </a:ln>
        <a:effectLst/>
      </dsp:spPr>
      <dsp:style>
        <a:lnRef idx="0">
          <a:scrgbClr r="0" g="0" b="0"/>
        </a:lnRef>
        <a:fillRef idx="1">
          <a:scrgbClr r="0" g="0" b="0"/>
        </a:fillRef>
        <a:effectRef idx="0">
          <a:scrgbClr r="0" g="0" b="0"/>
        </a:effectRef>
        <a:fontRef idx="minor"/>
      </dsp:style>
    </dsp:sp>
    <dsp:sp modelId="{592BEB17-7D23-41BB-9803-B306BA5AAFAF}">
      <dsp:nvSpPr>
        <dsp:cNvPr id="0" name=""/>
        <dsp:cNvSpPr/>
      </dsp:nvSpPr>
      <dsp:spPr>
        <a:xfrm>
          <a:off x="2545327" y="2964726"/>
          <a:ext cx="1945474" cy="1683064"/>
        </a:xfrm>
        <a:prstGeom prst="hexagon">
          <a:avLst>
            <a:gd name="adj" fmla="val 28570"/>
            <a:gd name="vf" fmla="val 115470"/>
          </a:avLst>
        </a:prstGeom>
        <a:solidFill>
          <a:srgbClr val="00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b="1" kern="1200">
              <a:solidFill>
                <a:schemeClr val="tx1"/>
              </a:solidFill>
            </a:rPr>
            <a:t>CAMHS – Our Mental Health Worker has worked with our young people that are on your waiting lists.</a:t>
          </a:r>
          <a:endParaRPr lang="en-GB" sz="1200" kern="1200">
            <a:solidFill>
              <a:schemeClr val="tx1"/>
            </a:solidFill>
          </a:endParaRPr>
        </a:p>
      </dsp:txBody>
      <dsp:txXfrm>
        <a:off x="2867734" y="3243646"/>
        <a:ext cx="1300660" cy="1125224"/>
      </dsp:txXfrm>
    </dsp:sp>
    <dsp:sp modelId="{2855AA2B-9A3A-4CF4-B9A7-D470888B0E1E}">
      <dsp:nvSpPr>
        <dsp:cNvPr id="0" name=""/>
        <dsp:cNvSpPr/>
      </dsp:nvSpPr>
      <dsp:spPr>
        <a:xfrm>
          <a:off x="2545327" y="926175"/>
          <a:ext cx="1945474" cy="1683064"/>
        </a:xfrm>
        <a:prstGeom prst="hexagon">
          <a:avLst>
            <a:gd name="adj" fmla="val 28570"/>
            <a:gd name="vf" fmla="val 115470"/>
          </a:avLst>
        </a:prstGeom>
        <a:solidFill>
          <a:srgbClr val="FDDDC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b="1" kern="1200" dirty="0" err="1">
              <a:solidFill>
                <a:schemeClr val="tx1"/>
              </a:solidFill>
            </a:rPr>
            <a:t>Sandwell</a:t>
          </a:r>
          <a:r>
            <a:rPr lang="en-US" sz="1200" b="1" kern="1200" dirty="0">
              <a:solidFill>
                <a:schemeClr val="tx1"/>
              </a:solidFill>
            </a:rPr>
            <a:t> MBC – Young people are our future, invest and guide them now and you will save in the future </a:t>
          </a:r>
          <a:endParaRPr lang="en-GB" sz="1200" kern="1200" dirty="0">
            <a:solidFill>
              <a:schemeClr val="tx1"/>
            </a:solidFill>
          </a:endParaRPr>
        </a:p>
      </dsp:txBody>
      <dsp:txXfrm>
        <a:off x="2867734" y="1205095"/>
        <a:ext cx="1300660" cy="11252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5261B-04C0-437D-9560-BDB0BCF997BB}">
      <dsp:nvSpPr>
        <dsp:cNvPr id="0" name=""/>
        <dsp:cNvSpPr/>
      </dsp:nvSpPr>
      <dsp:spPr>
        <a:xfrm>
          <a:off x="2259" y="0"/>
          <a:ext cx="2368733" cy="3465562"/>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a:t>Dig deep into your pockets</a:t>
          </a:r>
          <a:endParaRPr lang="en-GB" sz="1400" kern="1200"/>
        </a:p>
      </dsp:txBody>
      <dsp:txXfrm>
        <a:off x="2259" y="1386224"/>
        <a:ext cx="2368733" cy="1386224"/>
      </dsp:txXfrm>
    </dsp:sp>
    <dsp:sp modelId="{4246BC82-A5D2-4AE9-A3D9-59D032FE324D}">
      <dsp:nvSpPr>
        <dsp:cNvPr id="0" name=""/>
        <dsp:cNvSpPr/>
      </dsp:nvSpPr>
      <dsp:spPr>
        <a:xfrm>
          <a:off x="609610" y="207933"/>
          <a:ext cx="1154032" cy="1154032"/>
        </a:xfrm>
        <a:prstGeom prst="ellipse">
          <a:avLst/>
        </a:prstGeom>
        <a:blipFill rotWithShape="1">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969D3F-244F-47B2-B97A-1CD18B549500}">
      <dsp:nvSpPr>
        <dsp:cNvPr id="0" name=""/>
        <dsp:cNvSpPr/>
      </dsp:nvSpPr>
      <dsp:spPr>
        <a:xfrm>
          <a:off x="2442055" y="0"/>
          <a:ext cx="2368733" cy="3465562"/>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a:t>You will be helping to maintain specialists posts for the most vunerable pupils in Sandwell</a:t>
          </a:r>
          <a:endParaRPr lang="en-GB" sz="1400" kern="1200"/>
        </a:p>
      </dsp:txBody>
      <dsp:txXfrm>
        <a:off x="2442055" y="1386224"/>
        <a:ext cx="2368733" cy="1386224"/>
      </dsp:txXfrm>
    </dsp:sp>
    <dsp:sp modelId="{60861DA7-49BD-4AC6-AA99-85932E7C0780}">
      <dsp:nvSpPr>
        <dsp:cNvPr id="0" name=""/>
        <dsp:cNvSpPr/>
      </dsp:nvSpPr>
      <dsp:spPr>
        <a:xfrm>
          <a:off x="3049406" y="207933"/>
          <a:ext cx="1154032" cy="1154032"/>
        </a:xfrm>
        <a:prstGeom prst="ellipse">
          <a:avLst/>
        </a:prstGeom>
        <a:blipFill rotWithShape="1">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91B650-DCB7-4D13-9DD3-CF9FE088FE02}">
      <dsp:nvSpPr>
        <dsp:cNvPr id="0" name=""/>
        <dsp:cNvSpPr/>
      </dsp:nvSpPr>
      <dsp:spPr>
        <a:xfrm>
          <a:off x="4881851" y="0"/>
          <a:ext cx="2368733" cy="3465562"/>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a:t>Multi – Agency working is part of the SEND and AP Improvement Plan</a:t>
          </a:r>
          <a:endParaRPr lang="en-GB" sz="1400" kern="1200"/>
        </a:p>
      </dsp:txBody>
      <dsp:txXfrm>
        <a:off x="4881851" y="1386224"/>
        <a:ext cx="2368733" cy="1386224"/>
      </dsp:txXfrm>
    </dsp:sp>
    <dsp:sp modelId="{7B2D4BD2-C0A6-4140-BF3C-84EDBAD897CD}">
      <dsp:nvSpPr>
        <dsp:cNvPr id="0" name=""/>
        <dsp:cNvSpPr/>
      </dsp:nvSpPr>
      <dsp:spPr>
        <a:xfrm>
          <a:off x="5489201" y="207933"/>
          <a:ext cx="1154032" cy="1154032"/>
        </a:xfrm>
        <a:prstGeom prst="ellipse">
          <a:avLst/>
        </a:prstGeom>
        <a:blipFill rotWithShape="1">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18A26C-AA8C-43F5-88E4-48BB4C996340}">
      <dsp:nvSpPr>
        <dsp:cNvPr id="0" name=""/>
        <dsp:cNvSpPr/>
      </dsp:nvSpPr>
      <dsp:spPr>
        <a:xfrm>
          <a:off x="7321646" y="0"/>
          <a:ext cx="2368733" cy="3465562"/>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l" defTabSz="622300" rtl="0">
            <a:lnSpc>
              <a:spcPct val="90000"/>
            </a:lnSpc>
            <a:spcBef>
              <a:spcPct val="0"/>
            </a:spcBef>
            <a:spcAft>
              <a:spcPct val="35000"/>
            </a:spcAft>
            <a:buNone/>
          </a:pPr>
          <a:r>
            <a:rPr lang="en-US" sz="1400" kern="1200"/>
            <a:t>Approximate Matchfunding Required</a:t>
          </a:r>
          <a:endParaRPr lang="en-GB" sz="1400" kern="1200"/>
        </a:p>
        <a:p>
          <a:pPr marL="57150" lvl="1" indent="-57150" algn="l" defTabSz="488950" rtl="0">
            <a:lnSpc>
              <a:spcPct val="90000"/>
            </a:lnSpc>
            <a:spcBef>
              <a:spcPct val="0"/>
            </a:spcBef>
            <a:spcAft>
              <a:spcPct val="15000"/>
            </a:spcAft>
            <a:buChar char="•"/>
          </a:pPr>
          <a:r>
            <a:rPr lang="en-US" sz="1100" kern="1200"/>
            <a:t>2023/2024 Financial Year £38,000</a:t>
          </a:r>
          <a:endParaRPr lang="en-GB" sz="1100" kern="1200"/>
        </a:p>
        <a:p>
          <a:pPr marL="57150" lvl="1" indent="-57150" algn="l" defTabSz="488950" rtl="0">
            <a:lnSpc>
              <a:spcPct val="90000"/>
            </a:lnSpc>
            <a:spcBef>
              <a:spcPct val="0"/>
            </a:spcBef>
            <a:spcAft>
              <a:spcPct val="15000"/>
            </a:spcAft>
            <a:buChar char="•"/>
          </a:pPr>
          <a:r>
            <a:rPr lang="en-US" sz="1100" kern="1200"/>
            <a:t>2024/2025 Financial Year £64,000</a:t>
          </a:r>
          <a:endParaRPr lang="en-GB" sz="1100" kern="1200"/>
        </a:p>
      </dsp:txBody>
      <dsp:txXfrm>
        <a:off x="7321646" y="1386224"/>
        <a:ext cx="2368733" cy="1386224"/>
      </dsp:txXfrm>
    </dsp:sp>
    <dsp:sp modelId="{A9A9A414-4FA9-47F1-84F2-1F97A60E3FE2}">
      <dsp:nvSpPr>
        <dsp:cNvPr id="0" name=""/>
        <dsp:cNvSpPr/>
      </dsp:nvSpPr>
      <dsp:spPr>
        <a:xfrm>
          <a:off x="7928997" y="207933"/>
          <a:ext cx="1154032" cy="1154032"/>
        </a:xfrm>
        <a:prstGeom prst="ellipse">
          <a:avLst/>
        </a:prstGeom>
        <a:blipFill rotWithShape="1">
          <a:blip xmlns:r="http://schemas.openxmlformats.org/officeDocument/2006/relationships" r:embed="rId4">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BA0E74-BC44-48DF-8ADA-B4E61CD2FC65}">
      <dsp:nvSpPr>
        <dsp:cNvPr id="0" name=""/>
        <dsp:cNvSpPr/>
      </dsp:nvSpPr>
      <dsp:spPr>
        <a:xfrm>
          <a:off x="387705" y="2772449"/>
          <a:ext cx="8917228" cy="519834"/>
        </a:xfrm>
        <a:prstGeom prst="leftRightArrow">
          <a:avLst/>
        </a:prstGeom>
        <a:solidFill>
          <a:schemeClr val="accent1">
            <a:tint val="6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D207C74-7C5C-4912-A8A5-968D7655226F}" type="datetimeFigureOut">
              <a:rPr lang="en-GB" smtClean="0"/>
              <a:t>09/03/2023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55950E6-EBA9-4CCF-BCB3-04AF9A5B96CB}" type="slidenum">
              <a:rPr lang="en-GB" smtClean="0"/>
              <a:t>‹#›</a:t>
            </a:fld>
            <a:endParaRPr lang="en-GB"/>
          </a:p>
        </p:txBody>
      </p:sp>
    </p:spTree>
    <p:extLst>
      <p:ext uri="{BB962C8B-B14F-4D97-AF65-F5344CB8AC3E}">
        <p14:creationId xmlns:p14="http://schemas.microsoft.com/office/powerpoint/2010/main" val="3341482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xplore-education-statistics.service.gov.uk/data-tables/permalink/a32a78eb-3aa9-48ca-ab79-871f65b089c0" TargetMode="External"/><Relationship Id="rId13" Type="http://schemas.openxmlformats.org/officeDocument/2006/relationships/hyperlink" Target="https://assets.publishing.service.gov.uk/government/uploads/system/uploads/attachment_data/file/1059556/Education_children_s_social_care_and_offending_descriptive_stats_FINAL.pdf" TargetMode="External"/><Relationship Id="rId3" Type="http://schemas.openxmlformats.org/officeDocument/2006/relationships/hyperlink" Target="https://explore-education-statistics.service.gov.uk/data-tables/permalink/edc71d65-6cf3-4f77-a29a-a10e26b06ef2" TargetMode="External"/><Relationship Id="rId7" Type="http://schemas.openxmlformats.org/officeDocument/2006/relationships/hyperlink" Target="https://youthendowmentfund.org.uk/toolkit/mentoring-2/" TargetMode="External"/><Relationship Id="rId12" Type="http://schemas.openxmlformats.org/officeDocument/2006/relationships/hyperlink" Target="https://www.employment-studies.co.uk/system/files/resources/files/548_0.pd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eif.org.uk/report/what-works-to-prevent-gang-involvement-youth-violence-and-crime-a-rapid-review-of-interventions-delivered-in-the-uk-and-abroad" TargetMode="External"/><Relationship Id="rId11" Type="http://schemas.openxmlformats.org/officeDocument/2006/relationships/hyperlink" Target="https://explore-education-statistics.service.gov.uk/data-tables/permalink/1210e84a-0f24-42ac-9793-39a8b47e7159" TargetMode="External"/><Relationship Id="rId5" Type="http://schemas.openxmlformats.org/officeDocument/2006/relationships/hyperlink" Target="https://explore-education-statistics.service.gov.uk/data-tables/permalink/681e7e2e-5086-4136-b0c8-308410b2d5b0" TargetMode="External"/><Relationship Id="rId10" Type="http://schemas.openxmlformats.org/officeDocument/2006/relationships/hyperlink" Target="https://www.rcslt.org/wp-content/uploads/media/Project/RCSLT/justice-evidence-base-2017.pdf" TargetMode="External"/><Relationship Id="rId4" Type="http://schemas.openxmlformats.org/officeDocument/2006/relationships/hyperlink" Target="https://www.cqc.org.uk/sites/default/files/20171027_cypmhphase1_literaturereview.pdf" TargetMode="External"/><Relationship Id="rId9" Type="http://schemas.openxmlformats.org/officeDocument/2006/relationships/hyperlink" Target="https://core.ac.uk/download/pdf/9589413.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era.ioe.ac.uk/3674/1/Integrated_Working_A_Review_of_the_Evidence_report.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15D27-3FAF-4D18-809F-72611991A9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640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E5E9B0E-5853-42B0-9F24-A566B73478D4}" type="slidenum">
              <a:rPr lang="en-GB" smtClean="0"/>
              <a:t>16</a:t>
            </a:fld>
            <a:endParaRPr lang="en-GB"/>
          </a:p>
        </p:txBody>
      </p:sp>
    </p:spTree>
    <p:extLst>
      <p:ext uri="{BB962C8B-B14F-4D97-AF65-F5344CB8AC3E}">
        <p14:creationId xmlns:p14="http://schemas.microsoft.com/office/powerpoint/2010/main" val="3251689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E5E9B0E-5853-42B0-9F24-A566B73478D4}" type="slidenum">
              <a:rPr lang="en-GB" smtClean="0"/>
              <a:t>17</a:t>
            </a:fld>
            <a:endParaRPr lang="en-GB"/>
          </a:p>
        </p:txBody>
      </p:sp>
    </p:spTree>
    <p:extLst>
      <p:ext uri="{BB962C8B-B14F-4D97-AF65-F5344CB8AC3E}">
        <p14:creationId xmlns:p14="http://schemas.microsoft.com/office/powerpoint/2010/main" val="728833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E5E9B0E-5853-42B0-9F24-A566B73478D4}" type="slidenum">
              <a:rPr lang="en-GB" smtClean="0"/>
              <a:t>18</a:t>
            </a:fld>
            <a:endParaRPr lang="en-GB"/>
          </a:p>
        </p:txBody>
      </p:sp>
    </p:spTree>
    <p:extLst>
      <p:ext uri="{BB962C8B-B14F-4D97-AF65-F5344CB8AC3E}">
        <p14:creationId xmlns:p14="http://schemas.microsoft.com/office/powerpoint/2010/main" val="3333685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15D27-3FAF-4D18-809F-72611991A9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4114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15D27-3FAF-4D18-809F-72611991A9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5018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15D27-3FAF-4D18-809F-72611991A9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508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15D27-3FAF-4D18-809F-72611991A9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508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pPr>
              <a:spcAft>
                <a:spcPts val="300"/>
              </a:spcAft>
            </a:pPr>
            <a:r>
              <a:rPr lang="en-GB" sz="1800"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Mental Health therapist</a:t>
            </a:r>
            <a:r>
              <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3"/>
              </a:rPr>
              <a:t>SEMH statistics</a:t>
            </a:r>
            <a:r>
              <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relate to those pupils with sole or main school registration in state place-funded alternative provision in January 2022. For evidence on interventions see </a:t>
            </a:r>
            <a:r>
              <a:rPr lang="en-GB" sz="1800" dirty="0">
                <a:solidFill>
                  <a:srgbClr val="0D0D0D"/>
                </a:solidFill>
                <a:effectLst/>
                <a:latin typeface="Arial" panose="020B0604020202020204" pitchFamily="34" charset="0"/>
                <a:ea typeface="Times New Roman" panose="02020603050405020304" pitchFamily="18" charset="0"/>
                <a:cs typeface="Calibri" panose="020F0502020204030204" pitchFamily="34" charset="0"/>
              </a:rPr>
              <a:t>CQC, Review of Children and Young People’s Mental Health Services – Phase One Supporting Documentation: Summary of Recent Policy and Literature (2017), esp. pp. 20-22. Available at; </a:t>
            </a:r>
            <a:r>
              <a:rPr lang="en-GB" sz="1800" u="none" strike="noStrike" dirty="0">
                <a:solidFill>
                  <a:srgbClr val="0D0D0D"/>
                </a:solidFill>
                <a:effectLst/>
                <a:latin typeface="Arial" panose="020B0604020202020204" pitchFamily="34" charset="0"/>
                <a:ea typeface="Times New Roman" panose="02020603050405020304" pitchFamily="18" charset="0"/>
                <a:cs typeface="Calibri" panose="020F0502020204030204" pitchFamily="34" charset="0"/>
                <a:hlinkClick r:id="rId4" tooltip="https://www.cqc.org.uk/sites/default/files/20171027_cypmhphase1_literaturereview.pdf"/>
              </a:rPr>
              <a:t>https://www.cqc.org.uk/sites/default/files/20171027_cypmhphase1_literaturereview.pdf</a:t>
            </a:r>
            <a:r>
              <a:rPr lang="en-GB" sz="1800" dirty="0">
                <a:solidFill>
                  <a:srgbClr val="0D0D0D"/>
                </a:solidFill>
                <a:effectLst/>
                <a:latin typeface="Arial" panose="020B0604020202020204" pitchFamily="34" charset="0"/>
                <a:ea typeface="Times New Roman" panose="02020603050405020304" pitchFamily="18" charset="0"/>
                <a:cs typeface="Calibri" panose="020F0502020204030204" pitchFamily="34" charset="0"/>
              </a:rPr>
              <a:t> </a:t>
            </a:r>
            <a:endPar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300"/>
              </a:spcAft>
            </a:pPr>
            <a:r>
              <a:rPr lang="en-GB" sz="1800"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Youth and family workers</a:t>
            </a:r>
            <a:r>
              <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5"/>
              </a:rPr>
              <a:t>Statistics on pupils who have been CIN</a:t>
            </a:r>
            <a:r>
              <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relates to pupils whose main school registration was in state place-funded alternative provision in January 2019 who had been classified as a Child in Need at some point in the past 6 years. </a:t>
            </a:r>
            <a:r>
              <a:rPr lang="en-GB" sz="1800" dirty="0">
                <a:solidFill>
                  <a:srgbClr val="0D0D0D"/>
                </a:solidFill>
                <a:effectLst/>
                <a:latin typeface="Arial" panose="020B0604020202020204" pitchFamily="34" charset="0"/>
                <a:ea typeface="Times New Roman" panose="02020603050405020304" pitchFamily="18" charset="0"/>
                <a:cs typeface="Calibri" panose="020F0502020204030204" pitchFamily="34" charset="0"/>
              </a:rPr>
              <a:t>For an overview of the evidence on family work and mentoring see </a:t>
            </a:r>
            <a:r>
              <a:rPr lang="en-GB" sz="1800" u="sng" dirty="0">
                <a:solidFill>
                  <a:srgbClr val="0D0D0D"/>
                </a:solidFill>
                <a:effectLst/>
                <a:latin typeface="Arial" panose="020B0604020202020204" pitchFamily="34" charset="0"/>
                <a:ea typeface="Times New Roman" panose="02020603050405020304" pitchFamily="18" charset="0"/>
                <a:cs typeface="Calibri" panose="020F0502020204030204" pitchFamily="34" charset="0"/>
                <a:hlinkClick r:id="rId6"/>
              </a:rPr>
              <a:t>What works to prevent gang involvement, youth violence and crime: A rapid review of interventions delivered in the UK and abroad</a:t>
            </a:r>
            <a:r>
              <a:rPr lang="en-GB" sz="1800" dirty="0">
                <a:solidFill>
                  <a:srgbClr val="0D0D0D"/>
                </a:solidFill>
                <a:effectLst/>
                <a:latin typeface="Arial" panose="020B0604020202020204" pitchFamily="34" charset="0"/>
                <a:ea typeface="Times New Roman" panose="02020603050405020304" pitchFamily="18" charset="0"/>
                <a:cs typeface="Calibri" panose="020F0502020204030204" pitchFamily="34" charset="0"/>
              </a:rPr>
              <a:t> (2015)</a:t>
            </a:r>
            <a:r>
              <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and the Youth Endowment Fund’s evidence toolkit on mentoring: </a:t>
            </a:r>
            <a:r>
              <a:rPr lang="en-GB" sz="1800"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7"/>
              </a:rPr>
              <a:t>Mentoring - Youth Endowment Fund</a:t>
            </a:r>
            <a:endPar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300"/>
              </a:spcAft>
            </a:pPr>
            <a:r>
              <a:rPr lang="en-GB" sz="1800"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Speech and Language Therapist</a:t>
            </a:r>
            <a:r>
              <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8"/>
              </a:rPr>
              <a:t>SEN statistics</a:t>
            </a:r>
            <a:r>
              <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relate to those pupils with sole or main school registration in state place-funded alternative provision in January 2022. For SLCN within the YJS see </a:t>
            </a:r>
            <a:r>
              <a:rPr lang="en-GB" sz="1800"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9"/>
              </a:rPr>
              <a:t>9589413.pdf (core.ac.uk)</a:t>
            </a:r>
            <a:r>
              <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See also The Royal College of Speech and Language’s Justice Evidence Base (2017) available at</a:t>
            </a:r>
            <a:r>
              <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10"/>
              </a:rPr>
              <a:t>justice-evidence-base-2017.pdf (rcslt.org)</a:t>
            </a:r>
            <a:r>
              <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a:t>
            </a:r>
          </a:p>
          <a:p>
            <a:pPr>
              <a:spcAft>
                <a:spcPts val="300"/>
              </a:spcAft>
            </a:pPr>
            <a:r>
              <a:rPr lang="en-GB" sz="1800"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Post 16 transition coach</a:t>
            </a:r>
            <a:r>
              <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11"/>
              </a:rPr>
              <a:t>Post-16 destination statistics</a:t>
            </a:r>
            <a:r>
              <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relate to pupils in state place-funded alternative provision. For evidence on the role of post-16 coaches see Institute for Employment Studies ‘</a:t>
            </a:r>
            <a:r>
              <a:rPr lang="en-GB" sz="1800"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12"/>
              </a:rPr>
              <a:t>Supporting disadvantaged young employed people towards and into meaningful work – an initial evidence review’</a:t>
            </a:r>
            <a:r>
              <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April 2020</a:t>
            </a:r>
          </a:p>
          <a:p>
            <a:r>
              <a:rPr lang="en-GB" sz="1800"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Youth Offending Worker</a:t>
            </a:r>
            <a:r>
              <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err="1">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DfE</a:t>
            </a:r>
            <a:r>
              <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&amp; </a:t>
            </a:r>
            <a:r>
              <a:rPr lang="en-GB" sz="1800" dirty="0" err="1">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MoJ</a:t>
            </a:r>
            <a:r>
              <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(2022). Education, children's social care and offending: Descriptive Statistics. </a:t>
            </a:r>
            <a:r>
              <a:rPr lang="en-GB" sz="1800"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13"/>
              </a:rPr>
              <a:t>https://assets.publishing.service.gov.uk/government/uploads/system/uploads/attachment_data/file/1059556/Education_children_s_social_care_and_offending_descriptive_stats_FINAL.pdf</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15D27-3FAF-4D18-809F-72611991A9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558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15D27-3FAF-4D18-809F-72611991A9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035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References:</a:t>
            </a:r>
          </a:p>
          <a:p>
            <a:endParaRPr lang="en-GB"/>
          </a:p>
          <a:p>
            <a:r>
              <a:rPr lang="en-GB">
                <a:hlinkClick r:id="rId3"/>
              </a:rPr>
              <a:t>Microsoft Word - Integrated Working A Review of the Evidence report.doc (ioe.ac.uk)</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15D27-3FAF-4D18-809F-72611991A9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0615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15D27-3FAF-4D18-809F-72611991A9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161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15D27-3FAF-4D18-809F-72611991A9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369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1967" y="647801"/>
            <a:ext cx="10732717" cy="2387600"/>
          </a:xfrm>
          <a:prstGeom prst="rect">
            <a:avLst/>
          </a:prstGeom>
        </p:spPr>
        <p:txBody>
          <a:bodyPr anchor="b">
            <a:normAutofit/>
          </a:bodyPr>
          <a:lstStyle>
            <a:lvl1pPr algn="l">
              <a:defRPr sz="5000" b="1">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11514666" y="6566446"/>
            <a:ext cx="478367" cy="155496"/>
          </a:xfrm>
          <a:prstGeom prst="rect">
            <a:avLst/>
          </a:prstGeom>
        </p:spPr>
        <p:txBody>
          <a:bodyPr anchor="ctr"/>
          <a:lstStyle>
            <a:lvl1pPr algn="ctr">
              <a:defRPr sz="900"/>
            </a:lvl1pPr>
          </a:lstStyle>
          <a:p>
            <a:fld id="{5D5369AF-0EB7-4BAF-8B64-14FFB1E0C7EA}" type="slidenum">
              <a:rPr lang="en-GB" smtClean="0"/>
              <a:pPr/>
              <a:t>‹#›</a:t>
            </a:fld>
            <a:endParaRPr lang="en-GB"/>
          </a:p>
        </p:txBody>
      </p:sp>
      <p:sp>
        <p:nvSpPr>
          <p:cNvPr id="7" name="Subtitle 2"/>
          <p:cNvSpPr>
            <a:spLocks noGrp="1"/>
          </p:cNvSpPr>
          <p:nvPr>
            <p:ph type="subTitle" idx="1"/>
          </p:nvPr>
        </p:nvSpPr>
        <p:spPr>
          <a:xfrm>
            <a:off x="1018569" y="3358995"/>
            <a:ext cx="8465835" cy="1752600"/>
          </a:xfrm>
        </p:spPr>
        <p:txBody>
          <a:bodyPr>
            <a:noAutofit/>
          </a:bodyPr>
          <a:lstStyle>
            <a:lvl1pPr marL="0" indent="0" algn="l">
              <a:buNone/>
              <a:defRPr sz="2000" b="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409340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38DEE8-8034-4702-BFAA-DE2E0100C5C3}"/>
              </a:ext>
            </a:extLst>
          </p:cNvPr>
          <p:cNvSpPr>
            <a:spLocks noGrp="1"/>
          </p:cNvSpPr>
          <p:nvPr>
            <p:ph type="dt" sz="half" idx="10"/>
          </p:nvPr>
        </p:nvSpPr>
        <p:spPr/>
        <p:txBody>
          <a:bodyPr/>
          <a:lstStyle/>
          <a:p>
            <a:fld id="{9B663E21-85F3-4E20-835D-AC13931401BF}" type="datetime1">
              <a:rPr lang="en-GB" smtClean="0"/>
              <a:t>09/03/2023</a:t>
            </a:fld>
            <a:endParaRPr lang="en-GB"/>
          </a:p>
        </p:txBody>
      </p:sp>
      <p:sp>
        <p:nvSpPr>
          <p:cNvPr id="3" name="Footer Placeholder 2">
            <a:extLst>
              <a:ext uri="{FF2B5EF4-FFF2-40B4-BE49-F238E27FC236}">
                <a16:creationId xmlns:a16="http://schemas.microsoft.com/office/drawing/2014/main" id="{7A664981-216C-4A62-955C-6F848D7581D8}"/>
              </a:ext>
            </a:extLst>
          </p:cNvPr>
          <p:cNvSpPr>
            <a:spLocks noGrp="1"/>
          </p:cNvSpPr>
          <p:nvPr>
            <p:ph type="ftr" sz="quarter" idx="11"/>
          </p:nvPr>
        </p:nvSpPr>
        <p:spPr/>
        <p:txBody>
          <a:bodyPr/>
          <a:lstStyle/>
          <a:p>
            <a:r>
              <a:rPr lang="en-GB"/>
              <a:t>OFFICIAL</a:t>
            </a:r>
          </a:p>
        </p:txBody>
      </p:sp>
      <p:sp>
        <p:nvSpPr>
          <p:cNvPr id="4" name="Slide Number Placeholder 3">
            <a:extLst>
              <a:ext uri="{FF2B5EF4-FFF2-40B4-BE49-F238E27FC236}">
                <a16:creationId xmlns:a16="http://schemas.microsoft.com/office/drawing/2014/main" id="{FCE25079-C656-45A6-99AE-8C9915B2169C}"/>
              </a:ext>
            </a:extLst>
          </p:cNvPr>
          <p:cNvSpPr>
            <a:spLocks noGrp="1"/>
          </p:cNvSpPr>
          <p:nvPr>
            <p:ph type="sldNum" sz="quarter" idx="12"/>
          </p:nvPr>
        </p:nvSpPr>
        <p:spPr/>
        <p:txBody>
          <a:bodyPr/>
          <a:lstStyle/>
          <a:p>
            <a:fld id="{6ED51BDA-ED50-4C60-94E5-979DA6623C8A}" type="slidenum">
              <a:rPr lang="en-GB" smtClean="0"/>
              <a:t>‹#›</a:t>
            </a:fld>
            <a:endParaRPr lang="en-GB"/>
          </a:p>
        </p:txBody>
      </p:sp>
    </p:spTree>
    <p:extLst>
      <p:ext uri="{BB962C8B-B14F-4D97-AF65-F5344CB8AC3E}">
        <p14:creationId xmlns:p14="http://schemas.microsoft.com/office/powerpoint/2010/main" val="2533455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03621-E667-47C7-99DF-83BB498A5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2B4596-A45C-4469-90D9-ECD2FF4932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0B05FA7-B11A-4828-A758-94374C9C6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2B3261-BACF-4AFC-8087-C64C11EB12CD}"/>
              </a:ext>
            </a:extLst>
          </p:cNvPr>
          <p:cNvSpPr>
            <a:spLocks noGrp="1"/>
          </p:cNvSpPr>
          <p:nvPr>
            <p:ph type="dt" sz="half" idx="10"/>
          </p:nvPr>
        </p:nvSpPr>
        <p:spPr/>
        <p:txBody>
          <a:bodyPr/>
          <a:lstStyle/>
          <a:p>
            <a:fld id="{2FBDFDA8-816D-4B9C-927E-0E5A70577321}" type="datetime1">
              <a:rPr lang="en-GB" smtClean="0"/>
              <a:t>09/03/2023</a:t>
            </a:fld>
            <a:endParaRPr lang="en-GB"/>
          </a:p>
        </p:txBody>
      </p:sp>
      <p:sp>
        <p:nvSpPr>
          <p:cNvPr id="6" name="Footer Placeholder 5">
            <a:extLst>
              <a:ext uri="{FF2B5EF4-FFF2-40B4-BE49-F238E27FC236}">
                <a16:creationId xmlns:a16="http://schemas.microsoft.com/office/drawing/2014/main" id="{ACECE70A-005A-4308-A948-9E4C2214F0C7}"/>
              </a:ext>
            </a:extLst>
          </p:cNvPr>
          <p:cNvSpPr>
            <a:spLocks noGrp="1"/>
          </p:cNvSpPr>
          <p:nvPr>
            <p:ph type="ftr" sz="quarter" idx="11"/>
          </p:nvPr>
        </p:nvSpPr>
        <p:spPr/>
        <p:txBody>
          <a:bodyPr/>
          <a:lstStyle/>
          <a:p>
            <a:r>
              <a:rPr lang="en-GB"/>
              <a:t>OFFICIAL</a:t>
            </a:r>
          </a:p>
        </p:txBody>
      </p:sp>
      <p:sp>
        <p:nvSpPr>
          <p:cNvPr id="7" name="Slide Number Placeholder 6">
            <a:extLst>
              <a:ext uri="{FF2B5EF4-FFF2-40B4-BE49-F238E27FC236}">
                <a16:creationId xmlns:a16="http://schemas.microsoft.com/office/drawing/2014/main" id="{6B81CFAF-6C06-4B58-A89E-1B75420B7733}"/>
              </a:ext>
            </a:extLst>
          </p:cNvPr>
          <p:cNvSpPr>
            <a:spLocks noGrp="1"/>
          </p:cNvSpPr>
          <p:nvPr>
            <p:ph type="sldNum" sz="quarter" idx="12"/>
          </p:nvPr>
        </p:nvSpPr>
        <p:spPr/>
        <p:txBody>
          <a:bodyPr/>
          <a:lstStyle/>
          <a:p>
            <a:fld id="{6ED51BDA-ED50-4C60-94E5-979DA6623C8A}" type="slidenum">
              <a:rPr lang="en-GB" smtClean="0"/>
              <a:t>‹#›</a:t>
            </a:fld>
            <a:endParaRPr lang="en-GB"/>
          </a:p>
        </p:txBody>
      </p:sp>
    </p:spTree>
    <p:extLst>
      <p:ext uri="{BB962C8B-B14F-4D97-AF65-F5344CB8AC3E}">
        <p14:creationId xmlns:p14="http://schemas.microsoft.com/office/powerpoint/2010/main" val="4100912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F9565-460B-47E4-A4F3-0C38FD5370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D8B775-B390-417C-80E5-3908E9223B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7C634C-DB39-4E5B-B26D-878BF30DAB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EB433C-2278-4F92-95FA-6981A9754404}"/>
              </a:ext>
            </a:extLst>
          </p:cNvPr>
          <p:cNvSpPr>
            <a:spLocks noGrp="1"/>
          </p:cNvSpPr>
          <p:nvPr>
            <p:ph type="dt" sz="half" idx="10"/>
          </p:nvPr>
        </p:nvSpPr>
        <p:spPr/>
        <p:txBody>
          <a:bodyPr/>
          <a:lstStyle/>
          <a:p>
            <a:fld id="{473A4B52-B26C-46CB-9848-937CC357A34A}" type="datetime1">
              <a:rPr lang="en-GB" smtClean="0"/>
              <a:t>09/03/2023</a:t>
            </a:fld>
            <a:endParaRPr lang="en-GB"/>
          </a:p>
        </p:txBody>
      </p:sp>
      <p:sp>
        <p:nvSpPr>
          <p:cNvPr id="6" name="Footer Placeholder 5">
            <a:extLst>
              <a:ext uri="{FF2B5EF4-FFF2-40B4-BE49-F238E27FC236}">
                <a16:creationId xmlns:a16="http://schemas.microsoft.com/office/drawing/2014/main" id="{E5822847-4ADD-4C10-A432-3A764F95AC3B}"/>
              </a:ext>
            </a:extLst>
          </p:cNvPr>
          <p:cNvSpPr>
            <a:spLocks noGrp="1"/>
          </p:cNvSpPr>
          <p:nvPr>
            <p:ph type="ftr" sz="quarter" idx="11"/>
          </p:nvPr>
        </p:nvSpPr>
        <p:spPr/>
        <p:txBody>
          <a:bodyPr/>
          <a:lstStyle/>
          <a:p>
            <a:r>
              <a:rPr lang="en-GB"/>
              <a:t>OFFICIAL</a:t>
            </a:r>
          </a:p>
        </p:txBody>
      </p:sp>
      <p:sp>
        <p:nvSpPr>
          <p:cNvPr id="7" name="Slide Number Placeholder 6">
            <a:extLst>
              <a:ext uri="{FF2B5EF4-FFF2-40B4-BE49-F238E27FC236}">
                <a16:creationId xmlns:a16="http://schemas.microsoft.com/office/drawing/2014/main" id="{2D33F248-4FF2-4B99-B45C-FD4B3ADB2D53}"/>
              </a:ext>
            </a:extLst>
          </p:cNvPr>
          <p:cNvSpPr>
            <a:spLocks noGrp="1"/>
          </p:cNvSpPr>
          <p:nvPr>
            <p:ph type="sldNum" sz="quarter" idx="12"/>
          </p:nvPr>
        </p:nvSpPr>
        <p:spPr/>
        <p:txBody>
          <a:bodyPr/>
          <a:lstStyle/>
          <a:p>
            <a:fld id="{6ED51BDA-ED50-4C60-94E5-979DA6623C8A}" type="slidenum">
              <a:rPr lang="en-GB" smtClean="0"/>
              <a:t>‹#›</a:t>
            </a:fld>
            <a:endParaRPr lang="en-GB"/>
          </a:p>
        </p:txBody>
      </p:sp>
    </p:spTree>
    <p:extLst>
      <p:ext uri="{BB962C8B-B14F-4D97-AF65-F5344CB8AC3E}">
        <p14:creationId xmlns:p14="http://schemas.microsoft.com/office/powerpoint/2010/main" val="1016014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C16B-8DFB-4416-8099-927FECE41A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2527CA-21E1-42EC-923F-43795A7C91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5356E8-3D6E-4B98-A015-9878CE1C9848}"/>
              </a:ext>
            </a:extLst>
          </p:cNvPr>
          <p:cNvSpPr>
            <a:spLocks noGrp="1"/>
          </p:cNvSpPr>
          <p:nvPr>
            <p:ph type="dt" sz="half" idx="10"/>
          </p:nvPr>
        </p:nvSpPr>
        <p:spPr/>
        <p:txBody>
          <a:bodyPr/>
          <a:lstStyle/>
          <a:p>
            <a:fld id="{2F02E5F9-85A3-4385-89E6-E9A7F8221313}" type="datetime1">
              <a:rPr lang="en-GB" smtClean="0"/>
              <a:t>09/03/2023</a:t>
            </a:fld>
            <a:endParaRPr lang="en-GB"/>
          </a:p>
        </p:txBody>
      </p:sp>
      <p:sp>
        <p:nvSpPr>
          <p:cNvPr id="5" name="Footer Placeholder 4">
            <a:extLst>
              <a:ext uri="{FF2B5EF4-FFF2-40B4-BE49-F238E27FC236}">
                <a16:creationId xmlns:a16="http://schemas.microsoft.com/office/drawing/2014/main" id="{6FC39C89-46B0-43C0-8189-D3017758F5D6}"/>
              </a:ext>
            </a:extLst>
          </p:cNvPr>
          <p:cNvSpPr>
            <a:spLocks noGrp="1"/>
          </p:cNvSpPr>
          <p:nvPr>
            <p:ph type="ftr" sz="quarter" idx="11"/>
          </p:nvPr>
        </p:nvSpPr>
        <p:spPr/>
        <p:txBody>
          <a:bodyPr/>
          <a:lstStyle/>
          <a:p>
            <a:r>
              <a:rPr lang="en-GB"/>
              <a:t>OFFICIAL</a:t>
            </a:r>
          </a:p>
        </p:txBody>
      </p:sp>
      <p:sp>
        <p:nvSpPr>
          <p:cNvPr id="6" name="Slide Number Placeholder 5">
            <a:extLst>
              <a:ext uri="{FF2B5EF4-FFF2-40B4-BE49-F238E27FC236}">
                <a16:creationId xmlns:a16="http://schemas.microsoft.com/office/drawing/2014/main" id="{7603E405-6A30-49E1-90AF-1BDB7BB69076}"/>
              </a:ext>
            </a:extLst>
          </p:cNvPr>
          <p:cNvSpPr>
            <a:spLocks noGrp="1"/>
          </p:cNvSpPr>
          <p:nvPr>
            <p:ph type="sldNum" sz="quarter" idx="12"/>
          </p:nvPr>
        </p:nvSpPr>
        <p:spPr/>
        <p:txBody>
          <a:bodyPr/>
          <a:lstStyle/>
          <a:p>
            <a:fld id="{6ED51BDA-ED50-4C60-94E5-979DA6623C8A}" type="slidenum">
              <a:rPr lang="en-GB" smtClean="0"/>
              <a:t>‹#›</a:t>
            </a:fld>
            <a:endParaRPr lang="en-GB"/>
          </a:p>
        </p:txBody>
      </p:sp>
    </p:spTree>
    <p:extLst>
      <p:ext uri="{BB962C8B-B14F-4D97-AF65-F5344CB8AC3E}">
        <p14:creationId xmlns:p14="http://schemas.microsoft.com/office/powerpoint/2010/main" val="3751592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E681E5-9E55-4EC9-B622-9181010DD4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E80B94-ADFB-4790-8D8B-C79B370441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A9755E-2D36-43E2-88D9-A4DD25C66980}"/>
              </a:ext>
            </a:extLst>
          </p:cNvPr>
          <p:cNvSpPr>
            <a:spLocks noGrp="1"/>
          </p:cNvSpPr>
          <p:nvPr>
            <p:ph type="dt" sz="half" idx="10"/>
          </p:nvPr>
        </p:nvSpPr>
        <p:spPr/>
        <p:txBody>
          <a:bodyPr/>
          <a:lstStyle/>
          <a:p>
            <a:fld id="{54142973-2A50-485C-863C-8C0A304599D4}" type="datetime1">
              <a:rPr lang="en-GB" smtClean="0"/>
              <a:t>09/03/2023</a:t>
            </a:fld>
            <a:endParaRPr lang="en-GB"/>
          </a:p>
        </p:txBody>
      </p:sp>
      <p:sp>
        <p:nvSpPr>
          <p:cNvPr id="5" name="Footer Placeholder 4">
            <a:extLst>
              <a:ext uri="{FF2B5EF4-FFF2-40B4-BE49-F238E27FC236}">
                <a16:creationId xmlns:a16="http://schemas.microsoft.com/office/drawing/2014/main" id="{A8795295-AE07-4C09-B1BF-05DAB1B7B921}"/>
              </a:ext>
            </a:extLst>
          </p:cNvPr>
          <p:cNvSpPr>
            <a:spLocks noGrp="1"/>
          </p:cNvSpPr>
          <p:nvPr>
            <p:ph type="ftr" sz="quarter" idx="11"/>
          </p:nvPr>
        </p:nvSpPr>
        <p:spPr/>
        <p:txBody>
          <a:bodyPr/>
          <a:lstStyle/>
          <a:p>
            <a:r>
              <a:rPr lang="en-GB"/>
              <a:t>OFFICIAL</a:t>
            </a:r>
          </a:p>
        </p:txBody>
      </p:sp>
      <p:sp>
        <p:nvSpPr>
          <p:cNvPr id="6" name="Slide Number Placeholder 5">
            <a:extLst>
              <a:ext uri="{FF2B5EF4-FFF2-40B4-BE49-F238E27FC236}">
                <a16:creationId xmlns:a16="http://schemas.microsoft.com/office/drawing/2014/main" id="{5F62FE9E-9FA1-4DCA-9850-3E930BAAFF9F}"/>
              </a:ext>
            </a:extLst>
          </p:cNvPr>
          <p:cNvSpPr>
            <a:spLocks noGrp="1"/>
          </p:cNvSpPr>
          <p:nvPr>
            <p:ph type="sldNum" sz="quarter" idx="12"/>
          </p:nvPr>
        </p:nvSpPr>
        <p:spPr/>
        <p:txBody>
          <a:bodyPr/>
          <a:lstStyle/>
          <a:p>
            <a:fld id="{6ED51BDA-ED50-4C60-94E5-979DA6623C8A}" type="slidenum">
              <a:rPr lang="en-GB" smtClean="0"/>
              <a:t>‹#›</a:t>
            </a:fld>
            <a:endParaRPr lang="en-GB"/>
          </a:p>
        </p:txBody>
      </p:sp>
    </p:spTree>
    <p:extLst>
      <p:ext uri="{BB962C8B-B14F-4D97-AF65-F5344CB8AC3E}">
        <p14:creationId xmlns:p14="http://schemas.microsoft.com/office/powerpoint/2010/main" val="1833932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11514666" y="6566446"/>
            <a:ext cx="478367" cy="155496"/>
          </a:xfrm>
          <a:prstGeom prst="rect">
            <a:avLst/>
          </a:prstGeom>
        </p:spPr>
        <p:txBody>
          <a:bodyPr anchor="ctr"/>
          <a:lstStyle>
            <a:lvl1pPr algn="ctr">
              <a:defRPr sz="900"/>
            </a:lvl1pPr>
          </a:lstStyle>
          <a:p>
            <a:fld id="{5D5369AF-0EB7-4BAF-8B64-14FFB1E0C7EA}" type="slidenum">
              <a:rPr lang="en-GB" smtClean="0"/>
              <a:pPr/>
              <a:t>‹#›</a:t>
            </a:fld>
            <a:endParaRPr lang="en-GB"/>
          </a:p>
        </p:txBody>
      </p:sp>
      <p:cxnSp>
        <p:nvCxnSpPr>
          <p:cNvPr id="10" name="Straight Connector 9"/>
          <p:cNvCxnSpPr/>
          <p:nvPr userDrawn="1"/>
        </p:nvCxnSpPr>
        <p:spPr>
          <a:xfrm>
            <a:off x="0" y="776752"/>
            <a:ext cx="12192000" cy="0"/>
          </a:xfrm>
          <a:prstGeom prst="line">
            <a:avLst/>
          </a:prstGeom>
          <a:ln w="12700">
            <a:solidFill>
              <a:schemeClr val="tx2"/>
            </a:solidFill>
          </a:ln>
        </p:spPr>
        <p:style>
          <a:lnRef idx="1">
            <a:schemeClr val="accent6"/>
          </a:lnRef>
          <a:fillRef idx="0">
            <a:schemeClr val="accent6"/>
          </a:fillRef>
          <a:effectRef idx="0">
            <a:schemeClr val="accent6"/>
          </a:effectRef>
          <a:fontRef idx="minor">
            <a:schemeClr val="tx1"/>
          </a:fontRef>
        </p:style>
      </p:cxnSp>
      <p:sp>
        <p:nvSpPr>
          <p:cNvPr id="2" name="Title 1"/>
          <p:cNvSpPr>
            <a:spLocks noGrp="1"/>
          </p:cNvSpPr>
          <p:nvPr>
            <p:ph type="title"/>
          </p:nvPr>
        </p:nvSpPr>
        <p:spPr>
          <a:xfrm>
            <a:off x="522493" y="120579"/>
            <a:ext cx="11162648" cy="656173"/>
          </a:xfrm>
        </p:spPr>
        <p:txBody>
          <a:bodyPr/>
          <a:lstStyle>
            <a:lvl1pPr>
              <a:defRPr lang="en-GB" sz="2200" b="1" dirty="0">
                <a:solidFill>
                  <a:schemeClr val="tx2"/>
                </a:solidFill>
                <a:latin typeface="Arial" panose="020B0604020202020204" pitchFamily="34" charset="0"/>
                <a:ea typeface="+mj-ea"/>
                <a:cs typeface="Arial" panose="020B0604020202020204" pitchFamily="34" charset="0"/>
              </a:defRPr>
            </a:lvl1pPr>
          </a:lstStyle>
          <a:p>
            <a:r>
              <a:rPr lang="en-US"/>
              <a:t>Click to edit Master title style</a:t>
            </a:r>
            <a:endParaRPr lang="en-GB"/>
          </a:p>
        </p:txBody>
      </p:sp>
      <p:sp>
        <p:nvSpPr>
          <p:cNvPr id="4" name="Text Placeholder 3"/>
          <p:cNvSpPr>
            <a:spLocks noGrp="1"/>
          </p:cNvSpPr>
          <p:nvPr>
            <p:ph type="body" sz="quarter" idx="13"/>
          </p:nvPr>
        </p:nvSpPr>
        <p:spPr>
          <a:xfrm>
            <a:off x="522494" y="1125137"/>
            <a:ext cx="11162647" cy="1338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Box 2">
            <a:extLst>
              <a:ext uri="{FF2B5EF4-FFF2-40B4-BE49-F238E27FC236}">
                <a16:creationId xmlns:a16="http://schemas.microsoft.com/office/drawing/2014/main" id="{E343678F-01C8-4846-B480-14582ECAC89D}"/>
              </a:ext>
            </a:extLst>
          </p:cNvPr>
          <p:cNvSpPr txBox="1"/>
          <p:nvPr userDrawn="1"/>
        </p:nvSpPr>
        <p:spPr bwMode="auto">
          <a:xfrm>
            <a:off x="5060515" y="6623557"/>
            <a:ext cx="168635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spAutoFit/>
          </a:bodyPr>
          <a:lstStyle/>
          <a:p>
            <a:r>
              <a:rPr lang="en-US" sz="1000" kern="0"/>
              <a:t>PSTA SAFE Introduction 03-2022</a:t>
            </a:r>
          </a:p>
        </p:txBody>
      </p:sp>
    </p:spTree>
    <p:extLst>
      <p:ext uri="{BB962C8B-B14F-4D97-AF65-F5344CB8AC3E}">
        <p14:creationId xmlns:p14="http://schemas.microsoft.com/office/powerpoint/2010/main" val="1107356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11514666" y="6566446"/>
            <a:ext cx="478367" cy="155496"/>
          </a:xfrm>
          <a:prstGeom prst="rect">
            <a:avLst/>
          </a:prstGeom>
        </p:spPr>
        <p:txBody>
          <a:bodyPr anchor="ctr"/>
          <a:lstStyle>
            <a:lvl1pPr algn="ctr">
              <a:defRPr sz="900"/>
            </a:lvl1pPr>
          </a:lstStyle>
          <a:p>
            <a:fld id="{5D5369AF-0EB7-4BAF-8B64-14FFB1E0C7EA}" type="slidenum">
              <a:rPr lang="en-GB" smtClean="0"/>
              <a:pPr/>
              <a:t>‹#›</a:t>
            </a:fld>
            <a:endParaRPr lang="en-GB"/>
          </a:p>
        </p:txBody>
      </p:sp>
      <p:cxnSp>
        <p:nvCxnSpPr>
          <p:cNvPr id="10" name="Straight Connector 9"/>
          <p:cNvCxnSpPr/>
          <p:nvPr userDrawn="1"/>
        </p:nvCxnSpPr>
        <p:spPr>
          <a:xfrm>
            <a:off x="0" y="776752"/>
            <a:ext cx="12192000" cy="0"/>
          </a:xfrm>
          <a:prstGeom prst="line">
            <a:avLst/>
          </a:prstGeom>
          <a:ln w="12700">
            <a:solidFill>
              <a:schemeClr val="tx2"/>
            </a:solidFill>
          </a:ln>
        </p:spPr>
        <p:style>
          <a:lnRef idx="1">
            <a:schemeClr val="accent6"/>
          </a:lnRef>
          <a:fillRef idx="0">
            <a:schemeClr val="accent6"/>
          </a:fillRef>
          <a:effectRef idx="0">
            <a:schemeClr val="accent6"/>
          </a:effectRef>
          <a:fontRef idx="minor">
            <a:schemeClr val="tx1"/>
          </a:fontRef>
        </p:style>
      </p:cxnSp>
      <p:sp>
        <p:nvSpPr>
          <p:cNvPr id="2" name="Title 1"/>
          <p:cNvSpPr>
            <a:spLocks noGrp="1"/>
          </p:cNvSpPr>
          <p:nvPr>
            <p:ph type="title"/>
          </p:nvPr>
        </p:nvSpPr>
        <p:spPr>
          <a:xfrm>
            <a:off x="522493" y="120579"/>
            <a:ext cx="11162648" cy="656173"/>
          </a:xfrm>
        </p:spPr>
        <p:txBody>
          <a:bodyPr/>
          <a:lstStyle>
            <a:lvl1pPr>
              <a:defRPr lang="en-GB" sz="2200" b="1" dirty="0">
                <a:solidFill>
                  <a:schemeClr val="tx2"/>
                </a:solidFill>
                <a:latin typeface="Arial" panose="020B0604020202020204" pitchFamily="34" charset="0"/>
                <a:ea typeface="+mj-ea"/>
                <a:cs typeface="Arial" panose="020B0604020202020204" pitchFamily="34" charset="0"/>
              </a:defRPr>
            </a:lvl1pPr>
          </a:lstStyle>
          <a:p>
            <a:r>
              <a:rPr lang="en-US"/>
              <a:t>Click to edit Master title style</a:t>
            </a:r>
            <a:endParaRPr lang="en-GB"/>
          </a:p>
        </p:txBody>
      </p:sp>
      <p:sp>
        <p:nvSpPr>
          <p:cNvPr id="4" name="Text Placeholder 3"/>
          <p:cNvSpPr>
            <a:spLocks noGrp="1"/>
          </p:cNvSpPr>
          <p:nvPr>
            <p:ph type="body" sz="quarter" idx="13"/>
          </p:nvPr>
        </p:nvSpPr>
        <p:spPr>
          <a:xfrm>
            <a:off x="522494" y="1125137"/>
            <a:ext cx="4068233" cy="1338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2519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auto"/>
        <p:txBody>
          <a:bodyPr/>
          <a:lstStyle>
            <a:lvl1pPr>
              <a:defRPr sz="2200"/>
            </a:lvl1pPr>
          </a:lstStyle>
          <a:p>
            <a:r>
              <a:rPr lang="en-US"/>
              <a:t>Click to edit Master title style</a:t>
            </a:r>
            <a:endParaRPr lang="x-none"/>
          </a:p>
        </p:txBody>
      </p:sp>
      <p:sp>
        <p:nvSpPr>
          <p:cNvPr id="8" name="Slide Number"/>
          <p:cNvSpPr txBox="1">
            <a:spLocks/>
          </p:cNvSpPr>
          <p:nvPr userDrawn="1"/>
        </p:nvSpPr>
        <p:spPr bwMode="auto">
          <a:xfrm>
            <a:off x="11652054" y="6640500"/>
            <a:ext cx="123432" cy="125547"/>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fld id="{42C328C1-A84F-4A39-A664-DBA00541A8C6}" type="slidenum">
              <a:rPr lang="x-none" sz="816" baseline="0" smtClean="0">
                <a:solidFill>
                  <a:srgbClr val="808080"/>
                </a:solidFill>
                <a:latin typeface="+mn-lt"/>
              </a:rPr>
              <a:pPr/>
              <a:t>‹#›</a:t>
            </a:fld>
            <a:endParaRPr lang="x-none" sz="816" baseline="0">
              <a:solidFill>
                <a:srgbClr val="808080"/>
              </a:solidFill>
              <a:latin typeface="+mn-lt"/>
            </a:endParaRPr>
          </a:p>
        </p:txBody>
      </p:sp>
      <p:sp>
        <p:nvSpPr>
          <p:cNvPr id="5" name="doc id" hidden="1"/>
          <p:cNvSpPr>
            <a:spLocks noChangeArrowheads="1"/>
          </p:cNvSpPr>
          <p:nvPr userDrawn="1"/>
        </p:nvSpPr>
        <p:spPr bwMode="auto">
          <a:xfrm>
            <a:off x="10995479"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x-none" sz="816" baseline="0">
              <a:solidFill>
                <a:srgbClr val="808080"/>
              </a:solidFill>
              <a:latin typeface="+mn-lt"/>
              <a:ea typeface="+mn-ea"/>
            </a:endParaRPr>
          </a:p>
        </p:txBody>
      </p:sp>
    </p:spTree>
    <p:extLst>
      <p:ext uri="{BB962C8B-B14F-4D97-AF65-F5344CB8AC3E}">
        <p14:creationId xmlns:p14="http://schemas.microsoft.com/office/powerpoint/2010/main" val="2255984464"/>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571">
          <p15:clr>
            <a:srgbClr val="F26B43"/>
          </p15:clr>
        </p15:guide>
        <p15:guide id="4" orient="horz" pos="391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87360-5AF9-4C59-AC1B-5A758DD3C4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1E1140-7300-4D57-B992-C3B0F0E6D5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BE10A1A-7174-42C2-926F-3C5DC9E055D6}"/>
              </a:ext>
            </a:extLst>
          </p:cNvPr>
          <p:cNvSpPr>
            <a:spLocks noGrp="1"/>
          </p:cNvSpPr>
          <p:nvPr>
            <p:ph type="dt" sz="half" idx="10"/>
          </p:nvPr>
        </p:nvSpPr>
        <p:spPr/>
        <p:txBody>
          <a:bodyPr/>
          <a:lstStyle/>
          <a:p>
            <a:fld id="{1734D5D6-BB04-4CCF-9CE5-9E4BEA23CC9E}" type="datetime1">
              <a:rPr lang="en-GB" smtClean="0"/>
              <a:t>09/03/2023</a:t>
            </a:fld>
            <a:endParaRPr lang="en-GB"/>
          </a:p>
        </p:txBody>
      </p:sp>
      <p:sp>
        <p:nvSpPr>
          <p:cNvPr id="5" name="Footer Placeholder 4">
            <a:extLst>
              <a:ext uri="{FF2B5EF4-FFF2-40B4-BE49-F238E27FC236}">
                <a16:creationId xmlns:a16="http://schemas.microsoft.com/office/drawing/2014/main" id="{90B7C17C-0114-4919-A966-AEC2082F79B1}"/>
              </a:ext>
            </a:extLst>
          </p:cNvPr>
          <p:cNvSpPr>
            <a:spLocks noGrp="1"/>
          </p:cNvSpPr>
          <p:nvPr>
            <p:ph type="ftr" sz="quarter" idx="11"/>
          </p:nvPr>
        </p:nvSpPr>
        <p:spPr/>
        <p:txBody>
          <a:bodyPr/>
          <a:lstStyle/>
          <a:p>
            <a:r>
              <a:rPr lang="en-GB"/>
              <a:t>OFFICIAL</a:t>
            </a:r>
          </a:p>
        </p:txBody>
      </p:sp>
      <p:sp>
        <p:nvSpPr>
          <p:cNvPr id="6" name="Slide Number Placeholder 5">
            <a:extLst>
              <a:ext uri="{FF2B5EF4-FFF2-40B4-BE49-F238E27FC236}">
                <a16:creationId xmlns:a16="http://schemas.microsoft.com/office/drawing/2014/main" id="{EDCA60CD-7940-4ECE-A9F5-C1795AB9B594}"/>
              </a:ext>
            </a:extLst>
          </p:cNvPr>
          <p:cNvSpPr>
            <a:spLocks noGrp="1"/>
          </p:cNvSpPr>
          <p:nvPr>
            <p:ph type="sldNum" sz="quarter" idx="12"/>
          </p:nvPr>
        </p:nvSpPr>
        <p:spPr/>
        <p:txBody>
          <a:bodyPr/>
          <a:lstStyle/>
          <a:p>
            <a:fld id="{6ED51BDA-ED50-4C60-94E5-979DA6623C8A}" type="slidenum">
              <a:rPr lang="en-GB" smtClean="0"/>
              <a:t>‹#›</a:t>
            </a:fld>
            <a:endParaRPr lang="en-GB"/>
          </a:p>
        </p:txBody>
      </p:sp>
    </p:spTree>
    <p:extLst>
      <p:ext uri="{BB962C8B-B14F-4D97-AF65-F5344CB8AC3E}">
        <p14:creationId xmlns:p14="http://schemas.microsoft.com/office/powerpoint/2010/main" val="64056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C87CF-872F-48DF-9D9B-ABF60790CF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C1E21A-482D-48AD-B3C2-00F33A38B6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A32818-9661-4D8A-8D0A-F8E203305C15}"/>
              </a:ext>
            </a:extLst>
          </p:cNvPr>
          <p:cNvSpPr>
            <a:spLocks noGrp="1"/>
          </p:cNvSpPr>
          <p:nvPr>
            <p:ph type="dt" sz="half" idx="10"/>
          </p:nvPr>
        </p:nvSpPr>
        <p:spPr/>
        <p:txBody>
          <a:bodyPr/>
          <a:lstStyle/>
          <a:p>
            <a:fld id="{FCE0DBFE-6716-4735-BA1F-5756263E7422}" type="datetime1">
              <a:rPr lang="en-GB" smtClean="0"/>
              <a:t>09/03/2023</a:t>
            </a:fld>
            <a:endParaRPr lang="en-GB"/>
          </a:p>
        </p:txBody>
      </p:sp>
      <p:sp>
        <p:nvSpPr>
          <p:cNvPr id="5" name="Footer Placeholder 4">
            <a:extLst>
              <a:ext uri="{FF2B5EF4-FFF2-40B4-BE49-F238E27FC236}">
                <a16:creationId xmlns:a16="http://schemas.microsoft.com/office/drawing/2014/main" id="{4B87D10E-94CD-48F2-A50E-974EDEEEBD0B}"/>
              </a:ext>
            </a:extLst>
          </p:cNvPr>
          <p:cNvSpPr>
            <a:spLocks noGrp="1"/>
          </p:cNvSpPr>
          <p:nvPr>
            <p:ph type="ftr" sz="quarter" idx="11"/>
          </p:nvPr>
        </p:nvSpPr>
        <p:spPr/>
        <p:txBody>
          <a:bodyPr/>
          <a:lstStyle/>
          <a:p>
            <a:r>
              <a:rPr lang="en-GB"/>
              <a:t>OFFICIAL</a:t>
            </a:r>
          </a:p>
        </p:txBody>
      </p:sp>
      <p:sp>
        <p:nvSpPr>
          <p:cNvPr id="6" name="Slide Number Placeholder 5">
            <a:extLst>
              <a:ext uri="{FF2B5EF4-FFF2-40B4-BE49-F238E27FC236}">
                <a16:creationId xmlns:a16="http://schemas.microsoft.com/office/drawing/2014/main" id="{AAAEE31C-9BB0-4C98-8949-80ABDA130DD9}"/>
              </a:ext>
            </a:extLst>
          </p:cNvPr>
          <p:cNvSpPr>
            <a:spLocks noGrp="1"/>
          </p:cNvSpPr>
          <p:nvPr>
            <p:ph type="sldNum" sz="quarter" idx="12"/>
          </p:nvPr>
        </p:nvSpPr>
        <p:spPr/>
        <p:txBody>
          <a:bodyPr/>
          <a:lstStyle/>
          <a:p>
            <a:fld id="{6ED51BDA-ED50-4C60-94E5-979DA6623C8A}" type="slidenum">
              <a:rPr lang="en-GB" smtClean="0"/>
              <a:t>‹#›</a:t>
            </a:fld>
            <a:endParaRPr lang="en-GB"/>
          </a:p>
        </p:txBody>
      </p:sp>
    </p:spTree>
    <p:extLst>
      <p:ext uri="{BB962C8B-B14F-4D97-AF65-F5344CB8AC3E}">
        <p14:creationId xmlns:p14="http://schemas.microsoft.com/office/powerpoint/2010/main" val="2990854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BC1AC-3934-4D9B-9DAE-B8DC383749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2271CF3-852C-482D-8023-9ADFEF9E99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D13232-0CAD-47B6-8623-F04FBF9A847B}"/>
              </a:ext>
            </a:extLst>
          </p:cNvPr>
          <p:cNvSpPr>
            <a:spLocks noGrp="1"/>
          </p:cNvSpPr>
          <p:nvPr>
            <p:ph type="dt" sz="half" idx="10"/>
          </p:nvPr>
        </p:nvSpPr>
        <p:spPr/>
        <p:txBody>
          <a:bodyPr/>
          <a:lstStyle/>
          <a:p>
            <a:fld id="{9110A2B1-BEAB-4BC6-8378-A18E4AA811F2}" type="datetime1">
              <a:rPr lang="en-GB" smtClean="0"/>
              <a:t>09/03/2023</a:t>
            </a:fld>
            <a:endParaRPr lang="en-GB"/>
          </a:p>
        </p:txBody>
      </p:sp>
      <p:sp>
        <p:nvSpPr>
          <p:cNvPr id="5" name="Footer Placeholder 4">
            <a:extLst>
              <a:ext uri="{FF2B5EF4-FFF2-40B4-BE49-F238E27FC236}">
                <a16:creationId xmlns:a16="http://schemas.microsoft.com/office/drawing/2014/main" id="{D169BCDF-4140-4851-BA0C-1827772997BF}"/>
              </a:ext>
            </a:extLst>
          </p:cNvPr>
          <p:cNvSpPr>
            <a:spLocks noGrp="1"/>
          </p:cNvSpPr>
          <p:nvPr>
            <p:ph type="ftr" sz="quarter" idx="11"/>
          </p:nvPr>
        </p:nvSpPr>
        <p:spPr/>
        <p:txBody>
          <a:bodyPr/>
          <a:lstStyle/>
          <a:p>
            <a:r>
              <a:rPr lang="en-GB"/>
              <a:t>OFFICIAL</a:t>
            </a:r>
          </a:p>
        </p:txBody>
      </p:sp>
      <p:sp>
        <p:nvSpPr>
          <p:cNvPr id="6" name="Slide Number Placeholder 5">
            <a:extLst>
              <a:ext uri="{FF2B5EF4-FFF2-40B4-BE49-F238E27FC236}">
                <a16:creationId xmlns:a16="http://schemas.microsoft.com/office/drawing/2014/main" id="{E807872F-89FE-4292-9871-0BBCDCA9D55E}"/>
              </a:ext>
            </a:extLst>
          </p:cNvPr>
          <p:cNvSpPr>
            <a:spLocks noGrp="1"/>
          </p:cNvSpPr>
          <p:nvPr>
            <p:ph type="sldNum" sz="quarter" idx="12"/>
          </p:nvPr>
        </p:nvSpPr>
        <p:spPr/>
        <p:txBody>
          <a:bodyPr/>
          <a:lstStyle/>
          <a:p>
            <a:fld id="{6ED51BDA-ED50-4C60-94E5-979DA6623C8A}" type="slidenum">
              <a:rPr lang="en-GB" smtClean="0"/>
              <a:t>‹#›</a:t>
            </a:fld>
            <a:endParaRPr lang="en-GB"/>
          </a:p>
        </p:txBody>
      </p:sp>
    </p:spTree>
    <p:extLst>
      <p:ext uri="{BB962C8B-B14F-4D97-AF65-F5344CB8AC3E}">
        <p14:creationId xmlns:p14="http://schemas.microsoft.com/office/powerpoint/2010/main" val="232635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EF5D2-5593-4424-8049-5FFC2E1026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D1CF20-4B5E-49CB-A736-DC837A385E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8F3D72-92F7-4E17-94D3-F0C19DCF38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821DA80-5AD6-4890-A485-85AB5870F3FD}"/>
              </a:ext>
            </a:extLst>
          </p:cNvPr>
          <p:cNvSpPr>
            <a:spLocks noGrp="1"/>
          </p:cNvSpPr>
          <p:nvPr>
            <p:ph type="dt" sz="half" idx="10"/>
          </p:nvPr>
        </p:nvSpPr>
        <p:spPr/>
        <p:txBody>
          <a:bodyPr/>
          <a:lstStyle/>
          <a:p>
            <a:fld id="{84B9122E-8E8E-45EF-A2A2-8AC1B9E02EE2}" type="datetime1">
              <a:rPr lang="en-GB" smtClean="0"/>
              <a:t>09/03/2023</a:t>
            </a:fld>
            <a:endParaRPr lang="en-GB"/>
          </a:p>
        </p:txBody>
      </p:sp>
      <p:sp>
        <p:nvSpPr>
          <p:cNvPr id="6" name="Footer Placeholder 5">
            <a:extLst>
              <a:ext uri="{FF2B5EF4-FFF2-40B4-BE49-F238E27FC236}">
                <a16:creationId xmlns:a16="http://schemas.microsoft.com/office/drawing/2014/main" id="{3629BB35-64CA-4DFE-AAC3-79FFA897C374}"/>
              </a:ext>
            </a:extLst>
          </p:cNvPr>
          <p:cNvSpPr>
            <a:spLocks noGrp="1"/>
          </p:cNvSpPr>
          <p:nvPr>
            <p:ph type="ftr" sz="quarter" idx="11"/>
          </p:nvPr>
        </p:nvSpPr>
        <p:spPr/>
        <p:txBody>
          <a:bodyPr/>
          <a:lstStyle/>
          <a:p>
            <a:r>
              <a:rPr lang="en-GB"/>
              <a:t>OFFICIAL</a:t>
            </a:r>
          </a:p>
        </p:txBody>
      </p:sp>
      <p:sp>
        <p:nvSpPr>
          <p:cNvPr id="7" name="Slide Number Placeholder 6">
            <a:extLst>
              <a:ext uri="{FF2B5EF4-FFF2-40B4-BE49-F238E27FC236}">
                <a16:creationId xmlns:a16="http://schemas.microsoft.com/office/drawing/2014/main" id="{8F30266A-3EF3-4C02-886E-CC42806EF756}"/>
              </a:ext>
            </a:extLst>
          </p:cNvPr>
          <p:cNvSpPr>
            <a:spLocks noGrp="1"/>
          </p:cNvSpPr>
          <p:nvPr>
            <p:ph type="sldNum" sz="quarter" idx="12"/>
          </p:nvPr>
        </p:nvSpPr>
        <p:spPr/>
        <p:txBody>
          <a:bodyPr/>
          <a:lstStyle/>
          <a:p>
            <a:fld id="{6ED51BDA-ED50-4C60-94E5-979DA6623C8A}" type="slidenum">
              <a:rPr lang="en-GB" smtClean="0"/>
              <a:t>‹#›</a:t>
            </a:fld>
            <a:endParaRPr lang="en-GB"/>
          </a:p>
        </p:txBody>
      </p:sp>
    </p:spTree>
    <p:extLst>
      <p:ext uri="{BB962C8B-B14F-4D97-AF65-F5344CB8AC3E}">
        <p14:creationId xmlns:p14="http://schemas.microsoft.com/office/powerpoint/2010/main" val="344381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ED60-1ED6-4762-ABD0-BAFDA915277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9803F9-F76F-4560-8B43-30379E0059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F7C303-5C8B-4C1E-9C22-FF56D749BF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8D9C1A9-8ED6-4B02-B5E2-29AB1A066F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2FD678-12E1-4DF1-90F0-EB375F95B2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2452280-8117-4C98-A0F7-D00BFC99A4AC}"/>
              </a:ext>
            </a:extLst>
          </p:cNvPr>
          <p:cNvSpPr>
            <a:spLocks noGrp="1"/>
          </p:cNvSpPr>
          <p:nvPr>
            <p:ph type="dt" sz="half" idx="10"/>
          </p:nvPr>
        </p:nvSpPr>
        <p:spPr/>
        <p:txBody>
          <a:bodyPr/>
          <a:lstStyle/>
          <a:p>
            <a:fld id="{3D0F01FA-3C6C-4144-B175-A4CD92D5DD43}" type="datetime1">
              <a:rPr lang="en-GB" smtClean="0"/>
              <a:t>09/03/2023</a:t>
            </a:fld>
            <a:endParaRPr lang="en-GB"/>
          </a:p>
        </p:txBody>
      </p:sp>
      <p:sp>
        <p:nvSpPr>
          <p:cNvPr id="8" name="Footer Placeholder 7">
            <a:extLst>
              <a:ext uri="{FF2B5EF4-FFF2-40B4-BE49-F238E27FC236}">
                <a16:creationId xmlns:a16="http://schemas.microsoft.com/office/drawing/2014/main" id="{046360F4-4E8E-439C-8E46-4723E20182B8}"/>
              </a:ext>
            </a:extLst>
          </p:cNvPr>
          <p:cNvSpPr>
            <a:spLocks noGrp="1"/>
          </p:cNvSpPr>
          <p:nvPr>
            <p:ph type="ftr" sz="quarter" idx="11"/>
          </p:nvPr>
        </p:nvSpPr>
        <p:spPr/>
        <p:txBody>
          <a:bodyPr/>
          <a:lstStyle/>
          <a:p>
            <a:r>
              <a:rPr lang="en-GB"/>
              <a:t>OFFICIAL</a:t>
            </a:r>
          </a:p>
        </p:txBody>
      </p:sp>
      <p:sp>
        <p:nvSpPr>
          <p:cNvPr id="9" name="Slide Number Placeholder 8">
            <a:extLst>
              <a:ext uri="{FF2B5EF4-FFF2-40B4-BE49-F238E27FC236}">
                <a16:creationId xmlns:a16="http://schemas.microsoft.com/office/drawing/2014/main" id="{A70C0E5E-A5D2-46FA-B073-27E0269ED198}"/>
              </a:ext>
            </a:extLst>
          </p:cNvPr>
          <p:cNvSpPr>
            <a:spLocks noGrp="1"/>
          </p:cNvSpPr>
          <p:nvPr>
            <p:ph type="sldNum" sz="quarter" idx="12"/>
          </p:nvPr>
        </p:nvSpPr>
        <p:spPr/>
        <p:txBody>
          <a:bodyPr/>
          <a:lstStyle/>
          <a:p>
            <a:fld id="{6ED51BDA-ED50-4C60-94E5-979DA6623C8A}" type="slidenum">
              <a:rPr lang="en-GB" smtClean="0"/>
              <a:t>‹#›</a:t>
            </a:fld>
            <a:endParaRPr lang="en-GB"/>
          </a:p>
        </p:txBody>
      </p:sp>
    </p:spTree>
    <p:extLst>
      <p:ext uri="{BB962C8B-B14F-4D97-AF65-F5344CB8AC3E}">
        <p14:creationId xmlns:p14="http://schemas.microsoft.com/office/powerpoint/2010/main" val="1982514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97322-52DB-49FB-8BF5-9863C95E57D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BF50B1-8EF7-41A6-9317-9D7855DF3EB0}"/>
              </a:ext>
            </a:extLst>
          </p:cNvPr>
          <p:cNvSpPr>
            <a:spLocks noGrp="1"/>
          </p:cNvSpPr>
          <p:nvPr>
            <p:ph type="dt" sz="half" idx="10"/>
          </p:nvPr>
        </p:nvSpPr>
        <p:spPr/>
        <p:txBody>
          <a:bodyPr/>
          <a:lstStyle/>
          <a:p>
            <a:fld id="{DE18CAAC-F7A6-4AD1-AC71-17770D64DAD3}" type="datetime1">
              <a:rPr lang="en-GB" smtClean="0"/>
              <a:t>09/03/2023</a:t>
            </a:fld>
            <a:endParaRPr lang="en-GB"/>
          </a:p>
        </p:txBody>
      </p:sp>
      <p:sp>
        <p:nvSpPr>
          <p:cNvPr id="4" name="Footer Placeholder 3">
            <a:extLst>
              <a:ext uri="{FF2B5EF4-FFF2-40B4-BE49-F238E27FC236}">
                <a16:creationId xmlns:a16="http://schemas.microsoft.com/office/drawing/2014/main" id="{B90F8E53-F9A0-492C-BB1E-84E7ACC9AE8E}"/>
              </a:ext>
            </a:extLst>
          </p:cNvPr>
          <p:cNvSpPr>
            <a:spLocks noGrp="1"/>
          </p:cNvSpPr>
          <p:nvPr>
            <p:ph type="ftr" sz="quarter" idx="11"/>
          </p:nvPr>
        </p:nvSpPr>
        <p:spPr/>
        <p:txBody>
          <a:bodyPr/>
          <a:lstStyle/>
          <a:p>
            <a:r>
              <a:rPr lang="en-GB"/>
              <a:t>OFFICIAL</a:t>
            </a:r>
          </a:p>
        </p:txBody>
      </p:sp>
      <p:sp>
        <p:nvSpPr>
          <p:cNvPr id="5" name="Slide Number Placeholder 4">
            <a:extLst>
              <a:ext uri="{FF2B5EF4-FFF2-40B4-BE49-F238E27FC236}">
                <a16:creationId xmlns:a16="http://schemas.microsoft.com/office/drawing/2014/main" id="{C8D28BDA-71D8-4F6B-B95F-6726FCE5B084}"/>
              </a:ext>
            </a:extLst>
          </p:cNvPr>
          <p:cNvSpPr>
            <a:spLocks noGrp="1"/>
          </p:cNvSpPr>
          <p:nvPr>
            <p:ph type="sldNum" sz="quarter" idx="12"/>
          </p:nvPr>
        </p:nvSpPr>
        <p:spPr/>
        <p:txBody>
          <a:bodyPr/>
          <a:lstStyle/>
          <a:p>
            <a:fld id="{6ED51BDA-ED50-4C60-94E5-979DA6623C8A}" type="slidenum">
              <a:rPr lang="en-GB" smtClean="0"/>
              <a:t>‹#›</a:t>
            </a:fld>
            <a:endParaRPr lang="en-GB"/>
          </a:p>
        </p:txBody>
      </p:sp>
    </p:spTree>
    <p:extLst>
      <p:ext uri="{BB962C8B-B14F-4D97-AF65-F5344CB8AC3E}">
        <p14:creationId xmlns:p14="http://schemas.microsoft.com/office/powerpoint/2010/main" val="343693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5"/>
            </p:custData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6" imgW="590" imgH="591" progId="TCLayout.ActiveDocument.1">
                  <p:embed/>
                </p:oleObj>
              </mc:Choice>
              <mc:Fallback>
                <p:oleObj name="think-cell Slide" r:id="rId6" imgW="590" imgH="591" progId="TCLayout.ActiveDocument.1">
                  <p:embed/>
                  <p:pic>
                    <p:nvPicPr>
                      <p:cNvPr id="2" name="Object 1" hidden="1"/>
                      <p:cNvPicPr/>
                      <p:nvPr/>
                    </p:nvPicPr>
                    <p:blipFill>
                      <a:blip r:embed="rId7"/>
                      <a:stretch>
                        <a:fillRect/>
                      </a:stretch>
                    </p:blipFill>
                    <p:spPr>
                      <a:xfrm>
                        <a:off x="2162" y="1622"/>
                        <a:ext cx="2159" cy="1619"/>
                      </a:xfrm>
                      <a:prstGeom prst="rect">
                        <a:avLst/>
                      </a:prstGeom>
                    </p:spPr>
                  </p:pic>
                </p:oleObj>
              </mc:Fallback>
            </mc:AlternateContent>
          </a:graphicData>
        </a:graphic>
      </p:graphicFrame>
      <p:sp>
        <p:nvSpPr>
          <p:cNvPr id="1076" name="1. On-page tracker" hidden="1"/>
          <p:cNvSpPr>
            <a:spLocks noChangeArrowheads="1"/>
          </p:cNvSpPr>
          <p:nvPr/>
        </p:nvSpPr>
        <p:spPr bwMode="auto">
          <a:xfrm>
            <a:off x="161986" y="27536"/>
            <a:ext cx="675121"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GB" sz="1428">
                <a:solidFill>
                  <a:srgbClr val="808080"/>
                </a:solidFill>
              </a:rPr>
              <a:t>TRACKER</a:t>
            </a:r>
          </a:p>
        </p:txBody>
      </p:sp>
      <p:sp>
        <p:nvSpPr>
          <p:cNvPr id="1032" name="3. Unit of measure" hidden="1"/>
          <p:cNvSpPr txBox="1">
            <a:spLocks noChangeArrowheads="1"/>
          </p:cNvSpPr>
          <p:nvPr/>
        </p:nvSpPr>
        <p:spPr bwMode="auto">
          <a:xfrm>
            <a:off x="161986" y="542616"/>
            <a:ext cx="4973989"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n-GB" sz="1428">
                <a:solidFill>
                  <a:srgbClr val="808080"/>
                </a:solidFill>
              </a:rPr>
              <a:t>Unit of measure</a:t>
            </a:r>
          </a:p>
        </p:txBody>
      </p:sp>
      <p:grpSp>
        <p:nvGrpSpPr>
          <p:cNvPr id="1315" name="McK Slide Elements"/>
          <p:cNvGrpSpPr>
            <a:grpSpLocks/>
          </p:cNvGrpSpPr>
          <p:nvPr/>
        </p:nvGrpSpPr>
        <p:grpSpPr bwMode="auto">
          <a:xfrm>
            <a:off x="161986" y="6198769"/>
            <a:ext cx="11630453" cy="526418"/>
            <a:chOff x="75" y="3827"/>
            <a:chExt cx="5385" cy="325"/>
          </a:xfrm>
        </p:grpSpPr>
        <p:sp>
          <p:nvSpPr>
            <p:cNvPr id="1151" name="4. Footnote" hidden="1"/>
            <p:cNvSpPr txBox="1">
              <a:spLocks noChangeArrowheads="1"/>
            </p:cNvSpPr>
            <p:nvPr userDrawn="1"/>
          </p:nvSpPr>
          <p:spPr bwMode="auto">
            <a:xfrm>
              <a:off x="75" y="3827"/>
              <a:ext cx="5385"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n-GB" sz="1020"/>
                <a:t>1 Footnote</a:t>
              </a:r>
            </a:p>
          </p:txBody>
        </p:sp>
        <p:sp>
          <p:nvSpPr>
            <p:cNvPr id="1154" name="5. Source" hidden="1"/>
            <p:cNvSpPr>
              <a:spLocks noChangeArrowheads="1"/>
            </p:cNvSpPr>
            <p:nvPr userDrawn="1"/>
          </p:nvSpPr>
          <p:spPr bwMode="auto">
            <a:xfrm>
              <a:off x="75" y="4053"/>
              <a:ext cx="4323"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609600" indent="-609600" defTabSz="895350">
                <a:tabLst>
                  <a:tab pos="612775" algn="l"/>
                </a:tabLst>
                <a:defRPr sz="2400">
                  <a:solidFill>
                    <a:schemeClr val="tx1"/>
                  </a:solidFill>
                  <a:latin typeface="Arial" charset="0"/>
                </a:defRPr>
              </a:lvl1pPr>
              <a:lvl2pPr marL="785813" indent="-142875" defTabSz="895350">
                <a:tabLst>
                  <a:tab pos="612775" algn="l"/>
                </a:tabLst>
                <a:defRPr sz="2400">
                  <a:solidFill>
                    <a:schemeClr val="tx1"/>
                  </a:solidFill>
                  <a:latin typeface="Arial" charset="0"/>
                </a:defRPr>
              </a:lvl2pPr>
              <a:lvl3pPr marL="936625" indent="-149225" defTabSz="895350">
                <a:tabLst>
                  <a:tab pos="612775" algn="l"/>
                </a:tabLst>
                <a:defRPr sz="2400">
                  <a:solidFill>
                    <a:schemeClr val="tx1"/>
                  </a:solidFill>
                  <a:latin typeface="Arial" charset="0"/>
                </a:defRPr>
              </a:lvl3pPr>
              <a:lvl4pPr marL="1073150" indent="-134938" defTabSz="895350">
                <a:tabLst>
                  <a:tab pos="612775" algn="l"/>
                </a:tabLst>
                <a:defRPr sz="2400">
                  <a:solidFill>
                    <a:schemeClr val="tx1"/>
                  </a:solidFill>
                  <a:latin typeface="Arial" charset="0"/>
                </a:defRPr>
              </a:lvl4pPr>
              <a:lvl5pPr marL="1223963" indent="-149225" defTabSz="895350">
                <a:tabLst>
                  <a:tab pos="612775" algn="l"/>
                </a:tabLst>
                <a:defRPr sz="2400">
                  <a:solidFill>
                    <a:schemeClr val="tx1"/>
                  </a:solidFill>
                  <a:latin typeface="Arial" charset="0"/>
                </a:defRPr>
              </a:lvl5pPr>
              <a:lvl6pPr marL="1681163" indent="-149225" defTabSz="895350" fontAlgn="base">
                <a:spcBef>
                  <a:spcPct val="0"/>
                </a:spcBef>
                <a:spcAft>
                  <a:spcPct val="0"/>
                </a:spcAft>
                <a:tabLst>
                  <a:tab pos="612775" algn="l"/>
                </a:tabLst>
                <a:defRPr sz="2400">
                  <a:solidFill>
                    <a:schemeClr val="tx1"/>
                  </a:solidFill>
                  <a:latin typeface="Arial" charset="0"/>
                </a:defRPr>
              </a:lvl6pPr>
              <a:lvl7pPr marL="2138363" indent="-149225" defTabSz="895350" fontAlgn="base">
                <a:spcBef>
                  <a:spcPct val="0"/>
                </a:spcBef>
                <a:spcAft>
                  <a:spcPct val="0"/>
                </a:spcAft>
                <a:tabLst>
                  <a:tab pos="612775" algn="l"/>
                </a:tabLst>
                <a:defRPr sz="2400">
                  <a:solidFill>
                    <a:schemeClr val="tx1"/>
                  </a:solidFill>
                  <a:latin typeface="Arial" charset="0"/>
                </a:defRPr>
              </a:lvl7pPr>
              <a:lvl8pPr marL="2595563" indent="-149225" defTabSz="895350" fontAlgn="base">
                <a:spcBef>
                  <a:spcPct val="0"/>
                </a:spcBef>
                <a:spcAft>
                  <a:spcPct val="0"/>
                </a:spcAft>
                <a:tabLst>
                  <a:tab pos="612775" algn="l"/>
                </a:tabLst>
                <a:defRPr sz="2400">
                  <a:solidFill>
                    <a:schemeClr val="tx1"/>
                  </a:solidFill>
                  <a:latin typeface="Arial" charset="0"/>
                </a:defRPr>
              </a:lvl8pPr>
              <a:lvl9pPr marL="3052763" indent="-149225" defTabSz="895350" fontAlgn="base">
                <a:spcBef>
                  <a:spcPct val="0"/>
                </a:spcBef>
                <a:spcAft>
                  <a:spcPct val="0"/>
                </a:spcAft>
                <a:tabLst>
                  <a:tab pos="612775" algn="l"/>
                </a:tabLst>
                <a:defRPr sz="2400">
                  <a:solidFill>
                    <a:schemeClr val="tx1"/>
                  </a:solidFill>
                  <a:latin typeface="Arial" charset="0"/>
                </a:defRPr>
              </a:lvl9pPr>
            </a:lstStyle>
            <a:p>
              <a:r>
                <a:rPr lang="en-GB" sz="1020">
                  <a:solidFill>
                    <a:srgbClr val="000000"/>
                  </a:solidFill>
                </a:rPr>
                <a:t>SOURCE: Source</a:t>
              </a:r>
            </a:p>
          </p:txBody>
        </p:sp>
      </p:grpSp>
      <p:grpSp>
        <p:nvGrpSpPr>
          <p:cNvPr id="1303" name="ACET" hidden="1"/>
          <p:cNvGrpSpPr>
            <a:grpSpLocks/>
          </p:cNvGrpSpPr>
          <p:nvPr/>
        </p:nvGrpSpPr>
        <p:grpSpPr bwMode="auto">
          <a:xfrm>
            <a:off x="1976207" y="1072271"/>
            <a:ext cx="5801189" cy="596066"/>
            <a:chOff x="915" y="662"/>
            <a:chExt cx="2686" cy="368"/>
          </a:xfrm>
        </p:grpSpPr>
        <p:cxnSp>
          <p:nvCxnSpPr>
            <p:cNvPr id="1273" name="AutoShape 249" hidden="1"/>
            <p:cNvCxnSpPr>
              <a:cxnSpLocks noChangeShapeType="1"/>
              <a:stCxn id="1274" idx="4"/>
              <a:endCxn id="1274" idx="6"/>
            </p:cNvCxnSpPr>
            <p:nvPr/>
          </p:nvCxnSpPr>
          <p:spPr bwMode="auto">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4" name="AutoShape 250" hidden="1"/>
            <p:cNvSpPr>
              <a:spLocks noChangeArrowheads="1"/>
            </p:cNvSpPr>
            <p:nvPr/>
          </p:nvSpPr>
          <p:spPr bwMode="auto">
            <a:xfrm>
              <a:off x="915" y="662"/>
              <a:ext cx="2686" cy="36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GB" sz="1837" b="1"/>
                <a:t>Title</a:t>
              </a:r>
            </a:p>
            <a:p>
              <a:r>
                <a:rPr lang="en-GB" sz="1837">
                  <a:solidFill>
                    <a:srgbClr val="808080"/>
                  </a:solidFill>
                </a:rPr>
                <a:t>Unit of measure</a:t>
              </a:r>
            </a:p>
          </p:txBody>
        </p:sp>
      </p:grpSp>
      <p:sp>
        <p:nvSpPr>
          <p:cNvPr id="1310" name="Rectangle 286"/>
          <p:cNvSpPr>
            <a:spLocks noGrp="1" noChangeArrowheads="1"/>
          </p:cNvSpPr>
          <p:nvPr>
            <p:ph type="body" idx="1"/>
          </p:nvPr>
        </p:nvSpPr>
        <p:spPr bwMode="auto">
          <a:xfrm>
            <a:off x="1976207" y="1990667"/>
            <a:ext cx="5853024" cy="124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Text</a:t>
            </a:r>
            <a:endParaRPr lang="en-GB"/>
          </a:p>
        </p:txBody>
      </p:sp>
      <p:sp>
        <p:nvSpPr>
          <p:cNvPr id="1319" name="doc id"/>
          <p:cNvSpPr>
            <a:spLocks noChangeArrowheads="1"/>
          </p:cNvSpPr>
          <p:nvPr/>
        </p:nvSpPr>
        <p:spPr bwMode="auto">
          <a:xfrm>
            <a:off x="10995479" y="37255"/>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lgn="r"/>
            <a:endParaRPr lang="en-US" sz="816">
              <a:solidFill>
                <a:srgbClr val="000000"/>
              </a:solidFill>
            </a:endParaRPr>
          </a:p>
        </p:txBody>
      </p:sp>
      <p:sp>
        <p:nvSpPr>
          <p:cNvPr id="24" name="Slide Number Placeholder 5"/>
          <p:cNvSpPr>
            <a:spLocks noGrp="1"/>
          </p:cNvSpPr>
          <p:nvPr>
            <p:ph type="sldNum" sz="quarter" idx="4"/>
          </p:nvPr>
        </p:nvSpPr>
        <p:spPr>
          <a:xfrm>
            <a:off x="11514666" y="6566446"/>
            <a:ext cx="478367" cy="155496"/>
          </a:xfrm>
          <a:prstGeom prst="rect">
            <a:avLst/>
          </a:prstGeom>
        </p:spPr>
        <p:txBody>
          <a:bodyPr anchor="ctr"/>
          <a:lstStyle>
            <a:lvl1pPr algn="ctr">
              <a:defRPr sz="900"/>
            </a:lvl1pPr>
          </a:lstStyle>
          <a:p>
            <a:fld id="{5D5369AF-0EB7-4BAF-8B64-14FFB1E0C7EA}" type="slidenum">
              <a:rPr lang="en-GB" smtClean="0"/>
              <a:pPr/>
              <a:t>‹#›</a:t>
            </a:fld>
            <a:endParaRPr lang="en-GB"/>
          </a:p>
        </p:txBody>
      </p:sp>
      <p:sp>
        <p:nvSpPr>
          <p:cNvPr id="3" name="Title Placeholder 2"/>
          <p:cNvSpPr>
            <a:spLocks noGrp="1"/>
          </p:cNvSpPr>
          <p:nvPr>
            <p:ph type="title"/>
          </p:nvPr>
        </p:nvSpPr>
        <p:spPr>
          <a:xfrm>
            <a:off x="522493" y="161976"/>
            <a:ext cx="11162648" cy="656173"/>
          </a:xfrm>
          <a:prstGeom prst="rect">
            <a:avLst/>
          </a:prstGeom>
        </p:spPr>
        <p:txBody>
          <a:bodyPr vert="horz" lIns="91440" tIns="45720" rIns="91440" bIns="45720" rtlCol="0" anchor="b">
            <a:noAutofit/>
          </a:bodyPr>
          <a:lstStyle/>
          <a:p>
            <a:r>
              <a:rPr lang="en-US"/>
              <a:t>Click to edit Master title style</a:t>
            </a:r>
            <a:endParaRPr lang="en-GB"/>
          </a:p>
        </p:txBody>
      </p:sp>
      <p:pic>
        <p:nvPicPr>
          <p:cNvPr id="15" name="Picture 14" descr="Department for Education" title="Logo"/>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35360" y="6136463"/>
            <a:ext cx="1044759" cy="56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759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3526" rtl="0" eaLnBrk="1" fontAlgn="base" hangingPunct="1">
        <a:spcBef>
          <a:spcPct val="0"/>
        </a:spcBef>
        <a:spcAft>
          <a:spcPct val="0"/>
        </a:spcAft>
        <a:defRPr lang="en-GB" sz="2200" b="1" dirty="0">
          <a:solidFill>
            <a:schemeClr val="tx2"/>
          </a:solidFill>
          <a:latin typeface="Arial" panose="020B0604020202020204" pitchFamily="34" charset="0"/>
          <a:ea typeface="+mj-ea"/>
          <a:cs typeface="Arial" panose="020B0604020202020204" pitchFamily="34" charset="0"/>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algn="l" defTabSz="913526" rtl="0" eaLnBrk="1" fontAlgn="base" hangingPunct="1">
        <a:spcBef>
          <a:spcPct val="0"/>
        </a:spcBef>
        <a:spcAft>
          <a:spcPct val="0"/>
        </a:spcAft>
        <a:buClr>
          <a:schemeClr val="tx2"/>
        </a:buClr>
        <a:defRPr sz="1400">
          <a:solidFill>
            <a:schemeClr val="tx1"/>
          </a:solidFill>
          <a:latin typeface="Arial" panose="020B0604020202020204" pitchFamily="34" charset="0"/>
          <a:ea typeface="+mn-ea"/>
          <a:cs typeface="Arial" panose="020B0604020202020204" pitchFamily="34" charset="0"/>
        </a:defRPr>
      </a:lvl1pPr>
      <a:lvl2pPr marL="197607" indent="-195987" algn="l" defTabSz="913526" rtl="0" eaLnBrk="1" fontAlgn="base" hangingPunct="1">
        <a:spcBef>
          <a:spcPct val="0"/>
        </a:spcBef>
        <a:spcAft>
          <a:spcPct val="0"/>
        </a:spcAft>
        <a:buClr>
          <a:schemeClr val="tx2"/>
        </a:buClr>
        <a:buSzPct val="125000"/>
        <a:buFont typeface="Arial" charset="0"/>
        <a:buChar char="▪"/>
        <a:defRPr sz="1400">
          <a:solidFill>
            <a:schemeClr val="tx1"/>
          </a:solidFill>
          <a:latin typeface="Arial" panose="020B0604020202020204" pitchFamily="34" charset="0"/>
          <a:cs typeface="Arial" panose="020B0604020202020204" pitchFamily="34" charset="0"/>
        </a:defRPr>
      </a:lvl2pPr>
      <a:lvl3pPr marL="466481" indent="-267255" algn="l" defTabSz="913526" rtl="0" eaLnBrk="1" fontAlgn="base" hangingPunct="1">
        <a:spcBef>
          <a:spcPct val="0"/>
        </a:spcBef>
        <a:spcAft>
          <a:spcPct val="0"/>
        </a:spcAft>
        <a:buClr>
          <a:schemeClr val="tx2"/>
        </a:buClr>
        <a:buSzPct val="120000"/>
        <a:buFont typeface="Arial" charset="0"/>
        <a:buChar char="–"/>
        <a:defRPr sz="1400">
          <a:solidFill>
            <a:schemeClr val="tx1"/>
          </a:solidFill>
          <a:latin typeface="Arial" panose="020B0604020202020204" pitchFamily="34" charset="0"/>
          <a:cs typeface="Arial" panose="020B0604020202020204" pitchFamily="34" charset="0"/>
        </a:defRPr>
      </a:lvl3pPr>
      <a:lvl4pPr marL="626835" indent="-158733" algn="l" defTabSz="913526" rtl="0" eaLnBrk="1" fontAlgn="base" hangingPunct="1">
        <a:spcBef>
          <a:spcPct val="0"/>
        </a:spcBef>
        <a:spcAft>
          <a:spcPct val="0"/>
        </a:spcAft>
        <a:buClr>
          <a:schemeClr val="tx2"/>
        </a:buClr>
        <a:buSzPct val="120000"/>
        <a:buFont typeface="Arial" charset="0"/>
        <a:buChar char="▫"/>
        <a:defRPr sz="1400">
          <a:solidFill>
            <a:schemeClr val="tx1"/>
          </a:solidFill>
          <a:latin typeface="Arial" panose="020B0604020202020204" pitchFamily="34" charset="0"/>
          <a:cs typeface="Arial" panose="020B0604020202020204" pitchFamily="34" charset="0"/>
        </a:defRPr>
      </a:lvl4pPr>
      <a:lvl5pPr marL="761271" indent="-132818" algn="l" defTabSz="913526" rtl="0" eaLnBrk="1" fontAlgn="base" hangingPunct="1">
        <a:spcBef>
          <a:spcPct val="0"/>
        </a:spcBef>
        <a:spcAft>
          <a:spcPct val="0"/>
        </a:spcAft>
        <a:buClr>
          <a:schemeClr val="tx2"/>
        </a:buClr>
        <a:buSzPct val="89000"/>
        <a:buFont typeface="Arial" charset="0"/>
        <a:buChar char="-"/>
        <a:defRPr sz="1400">
          <a:solidFill>
            <a:schemeClr val="tx1"/>
          </a:solidFill>
          <a:latin typeface="Arial" panose="020B0604020202020204" pitchFamily="34" charset="0"/>
          <a:cs typeface="Arial" panose="020B0604020202020204" pitchFamily="34" charset="0"/>
        </a:defRPr>
      </a:lvl5pPr>
      <a:lvl6pPr marL="1227752"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FA7E96-0181-4EFC-A3DD-18362CCBA0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3EB5BE-F7FA-4B95-9656-52807B5DAC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CA648C-6E22-4DFE-BFCA-E16CADE957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2D66D-5AA4-4FF6-8784-F99713838F5D}" type="datetime1">
              <a:rPr lang="en-GB" smtClean="0"/>
              <a:t>09/03/2023</a:t>
            </a:fld>
            <a:endParaRPr lang="en-GB"/>
          </a:p>
        </p:txBody>
      </p:sp>
      <p:sp>
        <p:nvSpPr>
          <p:cNvPr id="5" name="Footer Placeholder 4">
            <a:extLst>
              <a:ext uri="{FF2B5EF4-FFF2-40B4-BE49-F238E27FC236}">
                <a16:creationId xmlns:a16="http://schemas.microsoft.com/office/drawing/2014/main" id="{8C91AAF5-57A5-4781-8AF7-6CC4E8E0C1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OFFICIAL</a:t>
            </a:r>
          </a:p>
        </p:txBody>
      </p:sp>
      <p:sp>
        <p:nvSpPr>
          <p:cNvPr id="6" name="Slide Number Placeholder 5">
            <a:extLst>
              <a:ext uri="{FF2B5EF4-FFF2-40B4-BE49-F238E27FC236}">
                <a16:creationId xmlns:a16="http://schemas.microsoft.com/office/drawing/2014/main" id="{BC062B52-B248-42D3-A480-5320F0CF0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51BDA-ED50-4C60-94E5-979DA6623C8A}" type="slidenum">
              <a:rPr lang="en-GB" smtClean="0"/>
              <a:t>‹#›</a:t>
            </a:fld>
            <a:endParaRPr lang="en-GB"/>
          </a:p>
        </p:txBody>
      </p:sp>
    </p:spTree>
    <p:extLst>
      <p:ext uri="{BB962C8B-B14F-4D97-AF65-F5344CB8AC3E}">
        <p14:creationId xmlns:p14="http://schemas.microsoft.com/office/powerpoint/2010/main" val="562760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2.png"/><Relationship Id="rId10" Type="http://schemas.openxmlformats.org/officeDocument/2006/relationships/image" Target="../media/image33.png"/><Relationship Id="rId4" Type="http://schemas.openxmlformats.org/officeDocument/2006/relationships/image" Target="../media/image22.svg"/><Relationship Id="rId9" Type="http://schemas.openxmlformats.org/officeDocument/2006/relationships/image" Target="../media/image30.sv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2.png"/><Relationship Id="rId10" Type="http://schemas.openxmlformats.org/officeDocument/2006/relationships/image" Target="../media/image33.png"/><Relationship Id="rId4" Type="http://schemas.openxmlformats.org/officeDocument/2006/relationships/image" Target="../media/image22.svg"/><Relationship Id="rId9" Type="http://schemas.openxmlformats.org/officeDocument/2006/relationships/image" Target="../media/image30.sv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chart" Target="../charts/chart2.xml"/><Relationship Id="rId7"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hyperlink" Target="https://dera.ioe.ac.uk/3674/1/Integrated_Working_A_Review_of_the_Evidence_report.pdf" TargetMode="Externa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7.sv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9.sv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2.xml"/><Relationship Id="rId16" Type="http://schemas.openxmlformats.org/officeDocument/2006/relationships/image" Target="../media/image18.svg"/><Relationship Id="rId1" Type="http://schemas.openxmlformats.org/officeDocument/2006/relationships/slideLayout" Target="../slideLayouts/slideLayout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63620/SEND_review_right_support_right_place_right_time_accessible.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63620/SEND_review_right_support_right_place_right_time_accessible.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4.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nds forming circle">
            <a:extLst>
              <a:ext uri="{FF2B5EF4-FFF2-40B4-BE49-F238E27FC236}">
                <a16:creationId xmlns:a16="http://schemas.microsoft.com/office/drawing/2014/main" id="{982AE9BF-3106-0D52-99AC-5278A479E2C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866ECB87-E135-46AF-BDB4-4E08C3E4E67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D5369AF-0EB7-4BAF-8B64-14FFB1E0C7EA}" type="slidenum">
              <a:rPr kumimoji="0" lang="en-GB"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GB"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ubtitle 4">
            <a:extLst>
              <a:ext uri="{FF2B5EF4-FFF2-40B4-BE49-F238E27FC236}">
                <a16:creationId xmlns:a16="http://schemas.microsoft.com/office/drawing/2014/main" id="{E844E524-C5FB-49FA-8633-D4F771EFC4CF}"/>
              </a:ext>
            </a:extLst>
          </p:cNvPr>
          <p:cNvSpPr>
            <a:spLocks noGrp="1"/>
          </p:cNvSpPr>
          <p:nvPr>
            <p:ph type="subTitle" idx="1"/>
          </p:nvPr>
        </p:nvSpPr>
        <p:spPr>
          <a:xfrm>
            <a:off x="808674" y="5489824"/>
            <a:ext cx="1513696" cy="417408"/>
          </a:xfrm>
        </p:spPr>
        <p:txBody>
          <a:bodyPr/>
          <a:lstStyle/>
          <a:p>
            <a:r>
              <a:rPr lang="en-GB" dirty="0"/>
              <a:t>March 2023</a:t>
            </a:r>
          </a:p>
        </p:txBody>
      </p:sp>
      <p:sp>
        <p:nvSpPr>
          <p:cNvPr id="7" name="Title 6">
            <a:extLst>
              <a:ext uri="{FF2B5EF4-FFF2-40B4-BE49-F238E27FC236}">
                <a16:creationId xmlns:a16="http://schemas.microsoft.com/office/drawing/2014/main" id="{7F4390F6-BAFE-4A64-98CE-241DA2E5AB10}"/>
              </a:ext>
            </a:extLst>
          </p:cNvPr>
          <p:cNvSpPr>
            <a:spLocks noGrp="1"/>
          </p:cNvSpPr>
          <p:nvPr>
            <p:ph type="ctrTitle"/>
          </p:nvPr>
        </p:nvSpPr>
        <p:spPr>
          <a:xfrm>
            <a:off x="729641" y="2915804"/>
            <a:ext cx="10732717" cy="2387600"/>
          </a:xfrm>
        </p:spPr>
        <p:txBody>
          <a:bodyPr>
            <a:normAutofit fontScale="90000"/>
          </a:bodyPr>
          <a:lstStyle/>
          <a:p>
            <a:r>
              <a:rPr lang="en-GB" sz="4400" dirty="0">
                <a:latin typeface="Arial"/>
                <a:cs typeface="Arial"/>
              </a:rPr>
              <a:t>Alternative Provision Specialist Taskforce </a:t>
            </a:r>
            <a:br>
              <a:rPr lang="en-GB" sz="4400" dirty="0">
                <a:latin typeface="Arial"/>
                <a:cs typeface="Arial"/>
              </a:rPr>
            </a:br>
            <a:br>
              <a:rPr lang="en-GB" sz="4400" dirty="0">
                <a:latin typeface="Arial"/>
                <a:cs typeface="Arial"/>
              </a:rPr>
            </a:br>
            <a:endParaRPr lang="en-GB" sz="4400" dirty="0"/>
          </a:p>
        </p:txBody>
      </p:sp>
      <p:pic>
        <p:nvPicPr>
          <p:cNvPr id="6" name="Picture 5" descr="A picture containing graphical user interface&#10;&#10;Description automatically generated">
            <a:extLst>
              <a:ext uri="{FF2B5EF4-FFF2-40B4-BE49-F238E27FC236}">
                <a16:creationId xmlns:a16="http://schemas.microsoft.com/office/drawing/2014/main" id="{2FE069CC-446D-3D80-BE5F-FD8D064B01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0683" y="618605"/>
            <a:ext cx="5280800" cy="2031077"/>
          </a:xfrm>
          <a:prstGeom prst="rect">
            <a:avLst/>
          </a:prstGeom>
        </p:spPr>
      </p:pic>
    </p:spTree>
    <p:extLst>
      <p:ext uri="{BB962C8B-B14F-4D97-AF65-F5344CB8AC3E}">
        <p14:creationId xmlns:p14="http://schemas.microsoft.com/office/powerpoint/2010/main" val="2786373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5369AF-0EB7-4BAF-8B64-14FFB1E0C7EA}" type="slidenum">
              <a:rPr lang="en-GB" smtClean="0"/>
              <a:pPr/>
              <a:t>10</a:t>
            </a:fld>
            <a:endParaRPr lang="en-GB"/>
          </a:p>
        </p:txBody>
      </p:sp>
      <p:sp>
        <p:nvSpPr>
          <p:cNvPr id="3" name="Title 2"/>
          <p:cNvSpPr>
            <a:spLocks noGrp="1"/>
          </p:cNvSpPr>
          <p:nvPr>
            <p:ph type="title"/>
          </p:nvPr>
        </p:nvSpPr>
        <p:spPr/>
        <p:txBody>
          <a:bodyPr/>
          <a:lstStyle/>
          <a:p>
            <a:r>
              <a:rPr lang="en-US" dirty="0"/>
              <a:t>SCS Specialists meeting the outcomes of the grant; Reduce involvement in crime</a:t>
            </a:r>
            <a:endParaRPr lang="en-GB" dirty="0"/>
          </a:p>
        </p:txBody>
      </p:sp>
      <p:pic>
        <p:nvPicPr>
          <p:cNvPr id="5" name="Picture 4"/>
          <p:cNvPicPr>
            <a:picLocks noChangeAspect="1"/>
          </p:cNvPicPr>
          <p:nvPr/>
        </p:nvPicPr>
        <p:blipFill>
          <a:blip r:embed="rId2"/>
          <a:stretch>
            <a:fillRect/>
          </a:stretch>
        </p:blipFill>
        <p:spPr>
          <a:xfrm>
            <a:off x="928893" y="767859"/>
            <a:ext cx="944962" cy="1109568"/>
          </a:xfrm>
          <a:prstGeom prst="rect">
            <a:avLst/>
          </a:prstGeom>
        </p:spPr>
      </p:pic>
      <p:pic>
        <p:nvPicPr>
          <p:cNvPr id="8" name="Graphic 20" descr="Brain in head with solid fill">
            <a:extLst>
              <a:ext uri="{FF2B5EF4-FFF2-40B4-BE49-F238E27FC236}">
                <a16:creationId xmlns:a16="http://schemas.microsoft.com/office/drawing/2014/main" id="{6FA2E394-A846-46DA-B14A-83C32A5CFDA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8573" y="795700"/>
            <a:ext cx="725602" cy="894037"/>
          </a:xfrm>
          <a:prstGeom prst="rect">
            <a:avLst/>
          </a:prstGeom>
        </p:spPr>
      </p:pic>
      <p:sp>
        <p:nvSpPr>
          <p:cNvPr id="10" name="Rectangle 9"/>
          <p:cNvSpPr/>
          <p:nvPr/>
        </p:nvSpPr>
        <p:spPr>
          <a:xfrm>
            <a:off x="522493" y="1786606"/>
            <a:ext cx="2762295" cy="369332"/>
          </a:xfrm>
          <a:prstGeom prst="rect">
            <a:avLst/>
          </a:prstGeom>
        </p:spPr>
        <p:txBody>
          <a:bodyPr wrap="none">
            <a:spAutoFit/>
          </a:bodyPr>
          <a:lstStyle/>
          <a:p>
            <a:r>
              <a:rPr lang="en-GB" b="1" kern="0" dirty="0">
                <a:latin typeface="Arial" panose="020B0604020202020204" pitchFamily="34" charset="0"/>
                <a:cs typeface="Arial" panose="020B0604020202020204" pitchFamily="34" charset="0"/>
              </a:rPr>
              <a:t>Mental health therapist </a:t>
            </a:r>
          </a:p>
        </p:txBody>
      </p:sp>
      <p:sp>
        <p:nvSpPr>
          <p:cNvPr id="11" name="Rectangle 10"/>
          <p:cNvSpPr/>
          <p:nvPr/>
        </p:nvSpPr>
        <p:spPr>
          <a:xfrm>
            <a:off x="522493" y="2242284"/>
            <a:ext cx="3074147" cy="3293209"/>
          </a:xfrm>
          <a:prstGeom prst="rect">
            <a:avLst/>
          </a:prstGeom>
          <a:solidFill>
            <a:schemeClr val="bg1"/>
          </a:solidFill>
          <a:ln w="28575">
            <a:solidFill>
              <a:srgbClr val="002060"/>
            </a:solidFill>
          </a:ln>
        </p:spPr>
        <p:txBody>
          <a:bodyPr wrap="square">
            <a:spAutoFit/>
          </a:bodyPr>
          <a:lstStyle/>
          <a:p>
            <a:pPr>
              <a:spcAft>
                <a:spcPts val="1500"/>
              </a:spcAft>
            </a:pPr>
            <a:r>
              <a:rPr lang="en-GB" sz="1600" kern="0" dirty="0">
                <a:solidFill>
                  <a:srgbClr val="002060"/>
                </a:solidFill>
                <a:ea typeface="Times New Roman" panose="02020603050405020304" pitchFamily="18" charset="0"/>
                <a:cs typeface="Times New Roman" panose="02020603050405020304" pitchFamily="18" charset="0"/>
              </a:rPr>
              <a:t>Providing support to address the underlying causes that may contribute to criminal behaviour. This can include supporting young people in developing their social skills and emotional intelligence, providing counselling and therapy to address any mental health issues, and working with families to address any home or environmental factors that may contribute to the child's behaviour.</a:t>
            </a:r>
            <a:endParaRPr lang="en-GB" sz="1600" kern="100" dirty="0">
              <a:solidFill>
                <a:srgbClr val="002060"/>
              </a:solidFill>
              <a:effectLst/>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5"/>
          <a:stretch>
            <a:fillRect/>
          </a:stretch>
        </p:blipFill>
        <p:spPr>
          <a:xfrm>
            <a:off x="4526239" y="767859"/>
            <a:ext cx="944962" cy="1134611"/>
          </a:xfrm>
          <a:prstGeom prst="rect">
            <a:avLst/>
          </a:prstGeom>
        </p:spPr>
      </p:pic>
      <p:pic>
        <p:nvPicPr>
          <p:cNvPr id="14" name="Graphic 26" descr="Chat with solid fill">
            <a:extLst>
              <a:ext uri="{FF2B5EF4-FFF2-40B4-BE49-F238E27FC236}">
                <a16:creationId xmlns:a16="http://schemas.microsoft.com/office/drawing/2014/main" id="{D50DC4D5-CD2D-4336-A6BD-7A205428269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66887" y="1026071"/>
            <a:ext cx="663666" cy="663666"/>
          </a:xfrm>
          <a:prstGeom prst="rect">
            <a:avLst/>
          </a:prstGeom>
        </p:spPr>
      </p:pic>
      <p:sp>
        <p:nvSpPr>
          <p:cNvPr id="15" name="Rectangle 14"/>
          <p:cNvSpPr/>
          <p:nvPr/>
        </p:nvSpPr>
        <p:spPr>
          <a:xfrm>
            <a:off x="4618489" y="1795212"/>
            <a:ext cx="787395" cy="369332"/>
          </a:xfrm>
          <a:prstGeom prst="rect">
            <a:avLst/>
          </a:prstGeom>
        </p:spPr>
        <p:txBody>
          <a:bodyPr wrap="none">
            <a:spAutoFit/>
          </a:bodyPr>
          <a:lstStyle/>
          <a:p>
            <a:r>
              <a:rPr lang="en-GB" b="1" kern="0" dirty="0">
                <a:latin typeface="Arial" panose="020B0604020202020204" pitchFamily="34" charset="0"/>
                <a:cs typeface="Arial" panose="020B0604020202020204" pitchFamily="34" charset="0"/>
              </a:rPr>
              <a:t>SALT</a:t>
            </a:r>
          </a:p>
        </p:txBody>
      </p:sp>
      <p:sp>
        <p:nvSpPr>
          <p:cNvPr id="17" name="Rectangle 16"/>
          <p:cNvSpPr/>
          <p:nvPr/>
        </p:nvSpPr>
        <p:spPr>
          <a:xfrm>
            <a:off x="3759200" y="2270019"/>
            <a:ext cx="2682240" cy="4524315"/>
          </a:xfrm>
          <a:prstGeom prst="rect">
            <a:avLst/>
          </a:prstGeom>
          <a:ln w="31750">
            <a:solidFill>
              <a:srgbClr val="002060"/>
            </a:solidFill>
          </a:ln>
        </p:spPr>
        <p:txBody>
          <a:bodyPr wrap="square">
            <a:spAutoFit/>
          </a:bodyPr>
          <a:lstStyle/>
          <a:p>
            <a:r>
              <a:rPr lang="en-GB" sz="1600" kern="0" dirty="0">
                <a:solidFill>
                  <a:srgbClr val="002060"/>
                </a:solidFill>
                <a:ea typeface="Times New Roman" panose="02020603050405020304" pitchFamily="18" charset="0"/>
              </a:rPr>
              <a:t>By addressing any communication difficulties pupils may have. Effective communication skills are essential in resolving conflicts, making positive social connections, and understanding the consequences of one's actions. </a:t>
            </a:r>
            <a:r>
              <a:rPr lang="en-US" sz="1600" kern="0" dirty="0">
                <a:solidFill>
                  <a:srgbClr val="002060"/>
                </a:solidFill>
                <a:ea typeface="Times New Roman" panose="02020603050405020304" pitchFamily="18" charset="0"/>
              </a:rPr>
              <a:t>SALT can help pupils develop the ability to express themselves effectively, understand social cues and norms, and make appropriate decisions. This can ultimately reduce the risk of them becoming involved in criminal activity in the future.</a:t>
            </a:r>
            <a:endParaRPr lang="en-GB" sz="1600" dirty="0">
              <a:solidFill>
                <a:srgbClr val="002060"/>
              </a:solidFill>
            </a:endParaRPr>
          </a:p>
        </p:txBody>
      </p:sp>
      <p:sp>
        <p:nvSpPr>
          <p:cNvPr id="18" name="Hexagon 17">
            <a:extLst>
              <a:ext uri="{FF2B5EF4-FFF2-40B4-BE49-F238E27FC236}">
                <a16:creationId xmlns:a16="http://schemas.microsoft.com/office/drawing/2014/main" id="{48447A3E-BDE0-4387-9FBF-0791554B47F0}"/>
              </a:ext>
            </a:extLst>
          </p:cNvPr>
          <p:cNvSpPr/>
          <p:nvPr/>
        </p:nvSpPr>
        <p:spPr>
          <a:xfrm rot="16200000">
            <a:off x="7394751" y="898689"/>
            <a:ext cx="996442" cy="819034"/>
          </a:xfrm>
          <a:prstGeom prst="hexagon">
            <a:avLst/>
          </a:prstGeom>
          <a:solidFill>
            <a:srgbClr val="4E5382"/>
          </a:solidFill>
          <a:ln>
            <a:solidFill>
              <a:srgbClr val="4E538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29" descr="Family with two children with solid fill">
            <a:extLst>
              <a:ext uri="{FF2B5EF4-FFF2-40B4-BE49-F238E27FC236}">
                <a16:creationId xmlns:a16="http://schemas.microsoft.com/office/drawing/2014/main" id="{2B1EE081-76F9-4227-8BF0-47B5B659B1E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1680" y="1016008"/>
            <a:ext cx="582583" cy="582583"/>
          </a:xfrm>
          <a:prstGeom prst="rect">
            <a:avLst/>
          </a:prstGeom>
        </p:spPr>
      </p:pic>
      <p:sp>
        <p:nvSpPr>
          <p:cNvPr id="20" name="Rectangle 19"/>
          <p:cNvSpPr/>
          <p:nvPr/>
        </p:nvSpPr>
        <p:spPr>
          <a:xfrm>
            <a:off x="6670078" y="2270019"/>
            <a:ext cx="2682240" cy="3785652"/>
          </a:xfrm>
          <a:prstGeom prst="rect">
            <a:avLst/>
          </a:prstGeom>
          <a:ln w="31750">
            <a:solidFill>
              <a:srgbClr val="002060"/>
            </a:solidFill>
          </a:ln>
        </p:spPr>
        <p:txBody>
          <a:bodyPr wrap="square">
            <a:spAutoFit/>
          </a:bodyPr>
          <a:lstStyle/>
          <a:p>
            <a:r>
              <a:rPr lang="en-US" sz="1600" dirty="0">
                <a:solidFill>
                  <a:srgbClr val="002060"/>
                </a:solidFill>
              </a:rPr>
              <a:t>A family support worker can work with the families of pupils to provide support and guidance in addressing any home-based factors that may contribute to criminal behavior. This may include supporting the family in managing financial difficulties, addressing relationship issues, and providing counseling and therapy services to improve family dynamics and overall well-being.</a:t>
            </a:r>
            <a:endParaRPr lang="en-GB" sz="1600" dirty="0">
              <a:solidFill>
                <a:srgbClr val="002060"/>
              </a:solidFill>
            </a:endParaRPr>
          </a:p>
        </p:txBody>
      </p:sp>
      <p:sp>
        <p:nvSpPr>
          <p:cNvPr id="21" name="Rectangle 20"/>
          <p:cNvSpPr/>
          <p:nvPr/>
        </p:nvSpPr>
        <p:spPr>
          <a:xfrm>
            <a:off x="6646353" y="1837847"/>
            <a:ext cx="2723823" cy="369332"/>
          </a:xfrm>
          <a:prstGeom prst="rect">
            <a:avLst/>
          </a:prstGeom>
        </p:spPr>
        <p:txBody>
          <a:bodyPr wrap="none">
            <a:spAutoFit/>
          </a:bodyPr>
          <a:lstStyle/>
          <a:p>
            <a:r>
              <a:rPr lang="en-US" b="1" kern="0" dirty="0">
                <a:latin typeface="Arial" panose="020B0604020202020204" pitchFamily="34" charset="0"/>
                <a:cs typeface="Arial" panose="020B0604020202020204" pitchFamily="34" charset="0"/>
              </a:rPr>
              <a:t>Family Support Worker</a:t>
            </a:r>
            <a:endParaRPr lang="en-GB" b="1" kern="0" dirty="0">
              <a:latin typeface="Arial" panose="020B0604020202020204" pitchFamily="34" charset="0"/>
              <a:cs typeface="Arial" panose="020B0604020202020204" pitchFamily="34" charset="0"/>
            </a:endParaRPr>
          </a:p>
        </p:txBody>
      </p:sp>
      <p:sp>
        <p:nvSpPr>
          <p:cNvPr id="22" name="Hexagon 21">
            <a:extLst>
              <a:ext uri="{FF2B5EF4-FFF2-40B4-BE49-F238E27FC236}">
                <a16:creationId xmlns:a16="http://schemas.microsoft.com/office/drawing/2014/main" id="{9E97AC76-E959-42A6-AF6F-FDE28CBFA4DB}"/>
              </a:ext>
            </a:extLst>
          </p:cNvPr>
          <p:cNvSpPr/>
          <p:nvPr/>
        </p:nvSpPr>
        <p:spPr>
          <a:xfrm rot="16200000">
            <a:off x="10426151" y="897641"/>
            <a:ext cx="976108" cy="819034"/>
          </a:xfrm>
          <a:prstGeom prst="hexagon">
            <a:avLst/>
          </a:prstGeom>
          <a:solidFill>
            <a:srgbClr val="406CA7"/>
          </a:solidFill>
          <a:ln>
            <a:solidFill>
              <a:srgbClr val="406CA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p:cNvPicPr>
            <a:picLocks noChangeAspect="1"/>
          </p:cNvPicPr>
          <p:nvPr/>
        </p:nvPicPr>
        <p:blipFill>
          <a:blip r:embed="rId10"/>
          <a:stretch>
            <a:fillRect/>
          </a:stretch>
        </p:blipFill>
        <p:spPr>
          <a:xfrm>
            <a:off x="10566703" y="903587"/>
            <a:ext cx="695004" cy="695004"/>
          </a:xfrm>
          <a:prstGeom prst="rect">
            <a:avLst/>
          </a:prstGeom>
        </p:spPr>
      </p:pic>
      <p:sp>
        <p:nvSpPr>
          <p:cNvPr id="24" name="Rectangle 23"/>
          <p:cNvSpPr/>
          <p:nvPr/>
        </p:nvSpPr>
        <p:spPr>
          <a:xfrm>
            <a:off x="10199697" y="1877427"/>
            <a:ext cx="1697901" cy="369332"/>
          </a:xfrm>
          <a:prstGeom prst="rect">
            <a:avLst/>
          </a:prstGeom>
        </p:spPr>
        <p:txBody>
          <a:bodyPr wrap="none">
            <a:spAutoFit/>
          </a:bodyPr>
          <a:lstStyle/>
          <a:p>
            <a:r>
              <a:rPr lang="en-US" b="1" kern="0" dirty="0">
                <a:latin typeface="Arial" panose="020B0604020202020204" pitchFamily="34" charset="0"/>
                <a:cs typeface="Arial" panose="020B0604020202020204" pitchFamily="34" charset="0"/>
              </a:rPr>
              <a:t>Youth Worker</a:t>
            </a:r>
            <a:endParaRPr lang="en-GB" b="1" kern="0" dirty="0">
              <a:latin typeface="Arial" panose="020B0604020202020204" pitchFamily="34" charset="0"/>
              <a:cs typeface="Arial" panose="020B0604020202020204" pitchFamily="34" charset="0"/>
            </a:endParaRPr>
          </a:p>
        </p:txBody>
      </p:sp>
      <p:sp>
        <p:nvSpPr>
          <p:cNvPr id="25" name="Rectangle 24"/>
          <p:cNvSpPr/>
          <p:nvPr/>
        </p:nvSpPr>
        <p:spPr>
          <a:xfrm>
            <a:off x="9509760" y="2270019"/>
            <a:ext cx="2483273" cy="4278094"/>
          </a:xfrm>
          <a:prstGeom prst="rect">
            <a:avLst/>
          </a:prstGeom>
          <a:ln w="31750">
            <a:solidFill>
              <a:srgbClr val="002060"/>
            </a:solidFill>
          </a:ln>
        </p:spPr>
        <p:txBody>
          <a:bodyPr wrap="square">
            <a:spAutoFit/>
          </a:bodyPr>
          <a:lstStyle/>
          <a:p>
            <a:r>
              <a:rPr lang="en-US" sz="1600" dirty="0">
                <a:solidFill>
                  <a:srgbClr val="002060"/>
                </a:solidFill>
              </a:rPr>
              <a:t>A youth worker can provide mentorship and guidance to the pupil, helping them to develop positive relationships and coping mechanisms that can prevent them from committing crimes. A mental health worker can assess and treat any underlying mental health conditions that may contribute to criminal behavior, and provide support to the pupil in managing their emotions and </a:t>
            </a:r>
            <a:r>
              <a:rPr lang="en-US" sz="1600" dirty="0" err="1">
                <a:solidFill>
                  <a:srgbClr val="002060"/>
                </a:solidFill>
              </a:rPr>
              <a:t>behaviour</a:t>
            </a:r>
            <a:r>
              <a:rPr lang="en-US" sz="1600" dirty="0">
                <a:solidFill>
                  <a:srgbClr val="002060"/>
                </a:solidFill>
              </a:rPr>
              <a:t>.</a:t>
            </a:r>
            <a:endParaRPr lang="en-GB" sz="1600" dirty="0">
              <a:solidFill>
                <a:srgbClr val="002060"/>
              </a:solidFill>
            </a:endParaRPr>
          </a:p>
        </p:txBody>
      </p:sp>
    </p:spTree>
    <p:extLst>
      <p:ext uri="{BB962C8B-B14F-4D97-AF65-F5344CB8AC3E}">
        <p14:creationId xmlns:p14="http://schemas.microsoft.com/office/powerpoint/2010/main" val="3336450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5369AF-0EB7-4BAF-8B64-14FFB1E0C7EA}" type="slidenum">
              <a:rPr lang="en-GB" smtClean="0"/>
              <a:pPr/>
              <a:t>11</a:t>
            </a:fld>
            <a:endParaRPr lang="en-GB"/>
          </a:p>
        </p:txBody>
      </p:sp>
      <p:sp>
        <p:nvSpPr>
          <p:cNvPr id="3" name="Title 2"/>
          <p:cNvSpPr>
            <a:spLocks noGrp="1"/>
          </p:cNvSpPr>
          <p:nvPr>
            <p:ph type="title"/>
          </p:nvPr>
        </p:nvSpPr>
        <p:spPr/>
        <p:txBody>
          <a:bodyPr/>
          <a:lstStyle/>
          <a:p>
            <a:r>
              <a:rPr lang="en-US" dirty="0"/>
              <a:t>SCS Specialists meeting the outcomes of the grant; Improve Attendance/NEETS</a:t>
            </a:r>
            <a:endParaRPr lang="en-GB" dirty="0"/>
          </a:p>
        </p:txBody>
      </p:sp>
      <p:pic>
        <p:nvPicPr>
          <p:cNvPr id="5" name="Picture 4"/>
          <p:cNvPicPr>
            <a:picLocks noChangeAspect="1"/>
          </p:cNvPicPr>
          <p:nvPr/>
        </p:nvPicPr>
        <p:blipFill>
          <a:blip r:embed="rId2"/>
          <a:stretch>
            <a:fillRect/>
          </a:stretch>
        </p:blipFill>
        <p:spPr>
          <a:xfrm>
            <a:off x="928893" y="767859"/>
            <a:ext cx="944962" cy="1109568"/>
          </a:xfrm>
          <a:prstGeom prst="rect">
            <a:avLst/>
          </a:prstGeom>
        </p:spPr>
      </p:pic>
      <p:pic>
        <p:nvPicPr>
          <p:cNvPr id="8" name="Graphic 20" descr="Brain in head with solid fill">
            <a:extLst>
              <a:ext uri="{FF2B5EF4-FFF2-40B4-BE49-F238E27FC236}">
                <a16:creationId xmlns:a16="http://schemas.microsoft.com/office/drawing/2014/main" id="{6FA2E394-A846-46DA-B14A-83C32A5CFDA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8573" y="795700"/>
            <a:ext cx="725602" cy="894037"/>
          </a:xfrm>
          <a:prstGeom prst="rect">
            <a:avLst/>
          </a:prstGeom>
        </p:spPr>
      </p:pic>
      <p:sp>
        <p:nvSpPr>
          <p:cNvPr id="10" name="Rectangle 9"/>
          <p:cNvSpPr/>
          <p:nvPr/>
        </p:nvSpPr>
        <p:spPr>
          <a:xfrm>
            <a:off x="522493" y="1786606"/>
            <a:ext cx="2762295" cy="369332"/>
          </a:xfrm>
          <a:prstGeom prst="rect">
            <a:avLst/>
          </a:prstGeom>
        </p:spPr>
        <p:txBody>
          <a:bodyPr wrap="none">
            <a:spAutoFit/>
          </a:bodyPr>
          <a:lstStyle/>
          <a:p>
            <a:r>
              <a:rPr lang="en-GB" b="1" kern="0" dirty="0">
                <a:latin typeface="Arial" panose="020B0604020202020204" pitchFamily="34" charset="0"/>
                <a:cs typeface="Arial" panose="020B0604020202020204" pitchFamily="34" charset="0"/>
              </a:rPr>
              <a:t>Mental health therapist </a:t>
            </a:r>
          </a:p>
        </p:txBody>
      </p:sp>
      <p:sp>
        <p:nvSpPr>
          <p:cNvPr id="11" name="Rectangle 10"/>
          <p:cNvSpPr/>
          <p:nvPr/>
        </p:nvSpPr>
        <p:spPr>
          <a:xfrm>
            <a:off x="522493" y="2242284"/>
            <a:ext cx="3074147" cy="2308324"/>
          </a:xfrm>
          <a:prstGeom prst="rect">
            <a:avLst/>
          </a:prstGeom>
          <a:solidFill>
            <a:schemeClr val="bg1"/>
          </a:solidFill>
          <a:ln w="34925">
            <a:solidFill>
              <a:srgbClr val="002060"/>
            </a:solidFill>
          </a:ln>
        </p:spPr>
        <p:txBody>
          <a:bodyPr wrap="square">
            <a:spAutoFit/>
          </a:bodyPr>
          <a:lstStyle/>
          <a:p>
            <a:pPr>
              <a:spcAft>
                <a:spcPts val="1500"/>
              </a:spcAft>
            </a:pPr>
            <a:r>
              <a:rPr lang="en-US" sz="1600" kern="100" dirty="0">
                <a:solidFill>
                  <a:srgbClr val="002060"/>
                </a:solidFill>
                <a:ea typeface="Calibri" panose="020F0502020204030204" pitchFamily="34" charset="0"/>
                <a:cs typeface="Times New Roman" panose="02020603050405020304" pitchFamily="18" charset="0"/>
              </a:rPr>
              <a:t>Mental Health Therapist can help address any underlying mental health issues that may be affecting a pupil's ability to attend school, such as anxiety or depression. They can provide counseling and therapy to help the pupil manage their symptoms and increase their resilience.</a:t>
            </a:r>
            <a:endParaRPr lang="en-GB" sz="1600" kern="100" dirty="0">
              <a:solidFill>
                <a:srgbClr val="002060"/>
              </a:solidFill>
              <a:effectLst/>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5"/>
          <a:stretch>
            <a:fillRect/>
          </a:stretch>
        </p:blipFill>
        <p:spPr>
          <a:xfrm>
            <a:off x="4526239" y="767859"/>
            <a:ext cx="944962" cy="1134611"/>
          </a:xfrm>
          <a:prstGeom prst="rect">
            <a:avLst/>
          </a:prstGeom>
        </p:spPr>
      </p:pic>
      <p:pic>
        <p:nvPicPr>
          <p:cNvPr id="14" name="Graphic 26" descr="Chat with solid fill">
            <a:extLst>
              <a:ext uri="{FF2B5EF4-FFF2-40B4-BE49-F238E27FC236}">
                <a16:creationId xmlns:a16="http://schemas.microsoft.com/office/drawing/2014/main" id="{D50DC4D5-CD2D-4336-A6BD-7A205428269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66887" y="1026071"/>
            <a:ext cx="663666" cy="663666"/>
          </a:xfrm>
          <a:prstGeom prst="rect">
            <a:avLst/>
          </a:prstGeom>
        </p:spPr>
      </p:pic>
      <p:sp>
        <p:nvSpPr>
          <p:cNvPr id="15" name="Rectangle 14"/>
          <p:cNvSpPr/>
          <p:nvPr/>
        </p:nvSpPr>
        <p:spPr>
          <a:xfrm>
            <a:off x="4618489" y="1795212"/>
            <a:ext cx="787395" cy="369332"/>
          </a:xfrm>
          <a:prstGeom prst="rect">
            <a:avLst/>
          </a:prstGeom>
        </p:spPr>
        <p:txBody>
          <a:bodyPr wrap="none">
            <a:spAutoFit/>
          </a:bodyPr>
          <a:lstStyle/>
          <a:p>
            <a:r>
              <a:rPr lang="en-GB" b="1" kern="0" dirty="0">
                <a:latin typeface="Arial" panose="020B0604020202020204" pitchFamily="34" charset="0"/>
                <a:cs typeface="Arial" panose="020B0604020202020204" pitchFamily="34" charset="0"/>
              </a:rPr>
              <a:t>SALT</a:t>
            </a:r>
          </a:p>
        </p:txBody>
      </p:sp>
      <p:sp>
        <p:nvSpPr>
          <p:cNvPr id="18" name="Hexagon 17">
            <a:extLst>
              <a:ext uri="{FF2B5EF4-FFF2-40B4-BE49-F238E27FC236}">
                <a16:creationId xmlns:a16="http://schemas.microsoft.com/office/drawing/2014/main" id="{48447A3E-BDE0-4387-9FBF-0791554B47F0}"/>
              </a:ext>
            </a:extLst>
          </p:cNvPr>
          <p:cNvSpPr/>
          <p:nvPr/>
        </p:nvSpPr>
        <p:spPr>
          <a:xfrm rot="16200000">
            <a:off x="7394751" y="898689"/>
            <a:ext cx="996442" cy="819034"/>
          </a:xfrm>
          <a:prstGeom prst="hexagon">
            <a:avLst/>
          </a:prstGeom>
          <a:solidFill>
            <a:srgbClr val="4E5382"/>
          </a:solidFill>
          <a:ln>
            <a:solidFill>
              <a:srgbClr val="4E538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29" descr="Family with two children with solid fill">
            <a:extLst>
              <a:ext uri="{FF2B5EF4-FFF2-40B4-BE49-F238E27FC236}">
                <a16:creationId xmlns:a16="http://schemas.microsoft.com/office/drawing/2014/main" id="{2B1EE081-76F9-4227-8BF0-47B5B659B1E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1680" y="1016008"/>
            <a:ext cx="582583" cy="582583"/>
          </a:xfrm>
          <a:prstGeom prst="rect">
            <a:avLst/>
          </a:prstGeom>
        </p:spPr>
      </p:pic>
      <p:sp>
        <p:nvSpPr>
          <p:cNvPr id="20" name="Rectangle 19"/>
          <p:cNvSpPr/>
          <p:nvPr/>
        </p:nvSpPr>
        <p:spPr>
          <a:xfrm>
            <a:off x="6670078" y="2270019"/>
            <a:ext cx="2595842" cy="1323439"/>
          </a:xfrm>
          <a:prstGeom prst="rect">
            <a:avLst/>
          </a:prstGeom>
          <a:ln w="31750">
            <a:solidFill>
              <a:srgbClr val="002060"/>
            </a:solidFill>
          </a:ln>
        </p:spPr>
        <p:txBody>
          <a:bodyPr wrap="square">
            <a:spAutoFit/>
          </a:bodyPr>
          <a:lstStyle/>
          <a:p>
            <a:r>
              <a:rPr lang="en-US" sz="1600" dirty="0">
                <a:solidFill>
                  <a:srgbClr val="002060"/>
                </a:solidFill>
              </a:rPr>
              <a:t>A family support worker can address any barriers to attendance, such as transportation or home life issues</a:t>
            </a:r>
            <a:endParaRPr lang="en-GB" sz="1600" dirty="0">
              <a:solidFill>
                <a:srgbClr val="002060"/>
              </a:solidFill>
            </a:endParaRPr>
          </a:p>
        </p:txBody>
      </p:sp>
      <p:sp>
        <p:nvSpPr>
          <p:cNvPr id="21" name="Rectangle 20"/>
          <p:cNvSpPr/>
          <p:nvPr/>
        </p:nvSpPr>
        <p:spPr>
          <a:xfrm>
            <a:off x="6646353" y="1837847"/>
            <a:ext cx="2723823" cy="369332"/>
          </a:xfrm>
          <a:prstGeom prst="rect">
            <a:avLst/>
          </a:prstGeom>
        </p:spPr>
        <p:txBody>
          <a:bodyPr wrap="none">
            <a:spAutoFit/>
          </a:bodyPr>
          <a:lstStyle/>
          <a:p>
            <a:r>
              <a:rPr lang="en-US" b="1" kern="0" dirty="0">
                <a:latin typeface="Arial" panose="020B0604020202020204" pitchFamily="34" charset="0"/>
                <a:cs typeface="Arial" panose="020B0604020202020204" pitchFamily="34" charset="0"/>
              </a:rPr>
              <a:t>Family Support Worker</a:t>
            </a:r>
            <a:endParaRPr lang="en-GB" b="1" kern="0" dirty="0">
              <a:latin typeface="Arial" panose="020B0604020202020204" pitchFamily="34" charset="0"/>
              <a:cs typeface="Arial" panose="020B0604020202020204" pitchFamily="34" charset="0"/>
            </a:endParaRPr>
          </a:p>
        </p:txBody>
      </p:sp>
      <p:sp>
        <p:nvSpPr>
          <p:cNvPr id="22" name="Hexagon 21">
            <a:extLst>
              <a:ext uri="{FF2B5EF4-FFF2-40B4-BE49-F238E27FC236}">
                <a16:creationId xmlns:a16="http://schemas.microsoft.com/office/drawing/2014/main" id="{9E97AC76-E959-42A6-AF6F-FDE28CBFA4DB}"/>
              </a:ext>
            </a:extLst>
          </p:cNvPr>
          <p:cNvSpPr/>
          <p:nvPr/>
        </p:nvSpPr>
        <p:spPr>
          <a:xfrm rot="16200000">
            <a:off x="10426151" y="897641"/>
            <a:ext cx="976108" cy="819034"/>
          </a:xfrm>
          <a:prstGeom prst="hexagon">
            <a:avLst/>
          </a:prstGeom>
          <a:solidFill>
            <a:srgbClr val="406CA7"/>
          </a:solidFill>
          <a:ln>
            <a:solidFill>
              <a:srgbClr val="406CA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p:cNvPicPr>
            <a:picLocks noChangeAspect="1"/>
          </p:cNvPicPr>
          <p:nvPr/>
        </p:nvPicPr>
        <p:blipFill>
          <a:blip r:embed="rId10"/>
          <a:stretch>
            <a:fillRect/>
          </a:stretch>
        </p:blipFill>
        <p:spPr>
          <a:xfrm>
            <a:off x="10566703" y="903587"/>
            <a:ext cx="695004" cy="695004"/>
          </a:xfrm>
          <a:prstGeom prst="rect">
            <a:avLst/>
          </a:prstGeom>
        </p:spPr>
      </p:pic>
      <p:sp>
        <p:nvSpPr>
          <p:cNvPr id="24" name="Rectangle 23"/>
          <p:cNvSpPr/>
          <p:nvPr/>
        </p:nvSpPr>
        <p:spPr>
          <a:xfrm>
            <a:off x="10199697" y="1877427"/>
            <a:ext cx="1697901" cy="369332"/>
          </a:xfrm>
          <a:prstGeom prst="rect">
            <a:avLst/>
          </a:prstGeom>
        </p:spPr>
        <p:txBody>
          <a:bodyPr wrap="none">
            <a:spAutoFit/>
          </a:bodyPr>
          <a:lstStyle/>
          <a:p>
            <a:r>
              <a:rPr lang="en-US" b="1" kern="0" dirty="0">
                <a:latin typeface="Arial" panose="020B0604020202020204" pitchFamily="34" charset="0"/>
                <a:cs typeface="Arial" panose="020B0604020202020204" pitchFamily="34" charset="0"/>
              </a:rPr>
              <a:t>Youth Worker</a:t>
            </a:r>
            <a:endParaRPr lang="en-GB" b="1" kern="0" dirty="0">
              <a:latin typeface="Arial" panose="020B0604020202020204" pitchFamily="34" charset="0"/>
              <a:cs typeface="Arial" panose="020B0604020202020204" pitchFamily="34" charset="0"/>
            </a:endParaRPr>
          </a:p>
        </p:txBody>
      </p:sp>
      <p:sp>
        <p:nvSpPr>
          <p:cNvPr id="25" name="Rectangle 24"/>
          <p:cNvSpPr/>
          <p:nvPr/>
        </p:nvSpPr>
        <p:spPr>
          <a:xfrm>
            <a:off x="9806803" y="2229048"/>
            <a:ext cx="2214804" cy="1323439"/>
          </a:xfrm>
          <a:prstGeom prst="rect">
            <a:avLst/>
          </a:prstGeom>
          <a:ln w="31750">
            <a:solidFill>
              <a:srgbClr val="002060"/>
            </a:solidFill>
          </a:ln>
        </p:spPr>
        <p:txBody>
          <a:bodyPr wrap="square">
            <a:spAutoFit/>
          </a:bodyPr>
          <a:lstStyle/>
          <a:p>
            <a:r>
              <a:rPr lang="en-US" sz="1600" dirty="0">
                <a:solidFill>
                  <a:srgbClr val="002060"/>
                </a:solidFill>
              </a:rPr>
              <a:t>Youth mentors can provide students with positive role models and support to attend school regularly.</a:t>
            </a:r>
          </a:p>
        </p:txBody>
      </p:sp>
      <p:sp>
        <p:nvSpPr>
          <p:cNvPr id="26" name="Rectangle 25"/>
          <p:cNvSpPr/>
          <p:nvPr/>
        </p:nvSpPr>
        <p:spPr>
          <a:xfrm>
            <a:off x="9808748" y="3729013"/>
            <a:ext cx="2214804" cy="1815882"/>
          </a:xfrm>
          <a:prstGeom prst="rect">
            <a:avLst/>
          </a:prstGeom>
          <a:ln w="31750">
            <a:solidFill>
              <a:srgbClr val="002060"/>
            </a:solidFill>
          </a:ln>
        </p:spPr>
        <p:txBody>
          <a:bodyPr wrap="square">
            <a:spAutoFit/>
          </a:bodyPr>
          <a:lstStyle/>
          <a:p>
            <a:r>
              <a:rPr lang="en-US" sz="1600" b="1" dirty="0">
                <a:solidFill>
                  <a:srgbClr val="002060"/>
                </a:solidFill>
              </a:rPr>
              <a:t>Reduced Risk of Being NEET: </a:t>
            </a:r>
            <a:r>
              <a:rPr lang="en-US" sz="1600" dirty="0">
                <a:solidFill>
                  <a:srgbClr val="002060"/>
                </a:solidFill>
              </a:rPr>
              <a:t>Youth mentors can help students explore potential career paths and support them in setting goals for their future. </a:t>
            </a:r>
          </a:p>
        </p:txBody>
      </p:sp>
      <p:sp>
        <p:nvSpPr>
          <p:cNvPr id="6" name="Rectangle 5"/>
          <p:cNvSpPr/>
          <p:nvPr/>
        </p:nvSpPr>
        <p:spPr>
          <a:xfrm>
            <a:off x="522493" y="4796829"/>
            <a:ext cx="3074147" cy="369332"/>
          </a:xfrm>
          <a:prstGeom prst="rect">
            <a:avLst/>
          </a:prstGeom>
        </p:spPr>
        <p:txBody>
          <a:bodyPr wrap="square">
            <a:spAutoFit/>
          </a:bodyPr>
          <a:lstStyle/>
          <a:p>
            <a:endParaRPr lang="en-US" dirty="0"/>
          </a:p>
        </p:txBody>
      </p:sp>
      <p:sp>
        <p:nvSpPr>
          <p:cNvPr id="7" name="Rectangle 6"/>
          <p:cNvSpPr/>
          <p:nvPr/>
        </p:nvSpPr>
        <p:spPr>
          <a:xfrm>
            <a:off x="513118" y="4636954"/>
            <a:ext cx="3083522" cy="1323439"/>
          </a:xfrm>
          <a:prstGeom prst="rect">
            <a:avLst/>
          </a:prstGeom>
          <a:ln w="34925">
            <a:solidFill>
              <a:srgbClr val="002060"/>
            </a:solidFill>
          </a:ln>
        </p:spPr>
        <p:txBody>
          <a:bodyPr wrap="square">
            <a:spAutoFit/>
          </a:bodyPr>
          <a:lstStyle/>
          <a:p>
            <a:r>
              <a:rPr lang="en-US" sz="1600" b="1" dirty="0">
                <a:solidFill>
                  <a:srgbClr val="002060"/>
                </a:solidFill>
              </a:rPr>
              <a:t>Reduced Risk of Being NEET: </a:t>
            </a:r>
            <a:r>
              <a:rPr lang="en-US" sz="1600" dirty="0">
                <a:solidFill>
                  <a:srgbClr val="002060"/>
                </a:solidFill>
              </a:rPr>
              <a:t>Mental health workers can address any mental health concerns that may impact their ability to engage in education or employment.</a:t>
            </a:r>
            <a:endParaRPr lang="en-GB" sz="1600" dirty="0">
              <a:solidFill>
                <a:srgbClr val="002060"/>
              </a:solidFill>
            </a:endParaRPr>
          </a:p>
        </p:txBody>
      </p:sp>
      <p:sp>
        <p:nvSpPr>
          <p:cNvPr id="13" name="Rectangle 12"/>
          <p:cNvSpPr/>
          <p:nvPr/>
        </p:nvSpPr>
        <p:spPr>
          <a:xfrm>
            <a:off x="3825280" y="2270019"/>
            <a:ext cx="2687280" cy="2062103"/>
          </a:xfrm>
          <a:prstGeom prst="rect">
            <a:avLst/>
          </a:prstGeom>
          <a:ln w="34925">
            <a:solidFill>
              <a:srgbClr val="002060"/>
            </a:solidFill>
          </a:ln>
        </p:spPr>
        <p:txBody>
          <a:bodyPr wrap="square">
            <a:spAutoFit/>
          </a:bodyPr>
          <a:lstStyle/>
          <a:p>
            <a:r>
              <a:rPr lang="en-US" sz="1600" dirty="0">
                <a:solidFill>
                  <a:srgbClr val="002060"/>
                </a:solidFill>
              </a:rPr>
              <a:t>SALTs can work with students who have communication difficulties to help them overcome any barriers to learning, which can improve their engagement in education and attendance at school.</a:t>
            </a:r>
          </a:p>
        </p:txBody>
      </p:sp>
      <p:sp>
        <p:nvSpPr>
          <p:cNvPr id="16" name="Rectangle 15"/>
          <p:cNvSpPr/>
          <p:nvPr/>
        </p:nvSpPr>
        <p:spPr>
          <a:xfrm>
            <a:off x="3794797" y="4535121"/>
            <a:ext cx="3337523" cy="2308324"/>
          </a:xfrm>
          <a:prstGeom prst="rect">
            <a:avLst/>
          </a:prstGeom>
          <a:ln w="34925">
            <a:solidFill>
              <a:srgbClr val="002060"/>
            </a:solidFill>
          </a:ln>
        </p:spPr>
        <p:txBody>
          <a:bodyPr wrap="square">
            <a:spAutoFit/>
          </a:bodyPr>
          <a:lstStyle/>
          <a:p>
            <a:r>
              <a:rPr lang="en-US" sz="1600" b="1" dirty="0">
                <a:solidFill>
                  <a:srgbClr val="002060"/>
                </a:solidFill>
              </a:rPr>
              <a:t>Reduced Risk of Being NEET: </a:t>
            </a:r>
            <a:r>
              <a:rPr lang="en-US" sz="1600" dirty="0">
                <a:solidFill>
                  <a:srgbClr val="002060"/>
                </a:solidFill>
              </a:rPr>
              <a:t>SALTs can help students develop communication skills, which are critical for success in education and the workplace. Improved communication skills can increase students' confidence and motivation, which can reduce the risk of students becoming NEET.</a:t>
            </a:r>
            <a:endParaRPr lang="en-US" dirty="0"/>
          </a:p>
        </p:txBody>
      </p:sp>
      <p:sp>
        <p:nvSpPr>
          <p:cNvPr id="27" name="Rectangle 26"/>
          <p:cNvSpPr/>
          <p:nvPr/>
        </p:nvSpPr>
        <p:spPr>
          <a:xfrm>
            <a:off x="7233920" y="3920036"/>
            <a:ext cx="2136256" cy="2062103"/>
          </a:xfrm>
          <a:prstGeom prst="rect">
            <a:avLst/>
          </a:prstGeom>
          <a:ln w="34925">
            <a:solidFill>
              <a:srgbClr val="002060"/>
            </a:solidFill>
          </a:ln>
        </p:spPr>
        <p:txBody>
          <a:bodyPr wrap="square">
            <a:spAutoFit/>
          </a:bodyPr>
          <a:lstStyle/>
          <a:p>
            <a:r>
              <a:rPr lang="en-US" sz="1600" b="1" dirty="0">
                <a:solidFill>
                  <a:srgbClr val="002060"/>
                </a:solidFill>
              </a:rPr>
              <a:t>Reduced Risk of Being NEET: </a:t>
            </a:r>
            <a:r>
              <a:rPr lang="en-US" sz="1600" dirty="0">
                <a:solidFill>
                  <a:srgbClr val="002060"/>
                </a:solidFill>
              </a:rPr>
              <a:t>A Family Support Worker can help encourage students and families engage in education and understand  future potential career paths.</a:t>
            </a:r>
          </a:p>
        </p:txBody>
      </p:sp>
    </p:spTree>
    <p:extLst>
      <p:ext uri="{BB962C8B-B14F-4D97-AF65-F5344CB8AC3E}">
        <p14:creationId xmlns:p14="http://schemas.microsoft.com/office/powerpoint/2010/main" val="3522196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4D625EB0-4202-6F7F-8CC0-551C9F5DE923}"/>
              </a:ext>
            </a:extLst>
          </p:cNvPr>
          <p:cNvSpPr txBox="1">
            <a:spLocks/>
          </p:cNvSpPr>
          <p:nvPr/>
        </p:nvSpPr>
        <p:spPr>
          <a:xfrm>
            <a:off x="338273" y="157587"/>
            <a:ext cx="6161939" cy="659286"/>
          </a:xfrm>
          <a:prstGeom prst="rect">
            <a:avLst/>
          </a:prstGeom>
          <a:ln w="38100">
            <a:solidFill>
              <a:srgbClr val="00B050"/>
            </a:solidFill>
          </a:ln>
        </p:spPr>
        <p:txBody>
          <a:bodyPr vert="horz" lIns="91440" tIns="45720" rIns="91440" bIns="45720" rtlCol="0" anchor="b">
            <a:normAutofit fontScale="85000" lnSpcReduction="10000"/>
          </a:bodyPr>
          <a:lstStyle>
            <a:lvl1pPr algn="l" defTabSz="913526" rtl="0" eaLnBrk="1" fontAlgn="base" hangingPunct="1">
              <a:spcBef>
                <a:spcPct val="0"/>
              </a:spcBef>
              <a:spcAft>
                <a:spcPct val="0"/>
              </a:spcAft>
              <a:defRPr lang="en-GB" sz="5000" b="1">
                <a:solidFill>
                  <a:schemeClr val="tx2"/>
                </a:solidFill>
                <a:latin typeface="Arial" panose="020B0604020202020204" pitchFamily="34" charset="0"/>
                <a:ea typeface="+mj-ea"/>
                <a:cs typeface="Arial" panose="020B0604020202020204" pitchFamily="34" charset="0"/>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a:lstStyle>
          <a:p>
            <a:r>
              <a:rPr lang="en-GB" sz="3600" kern="0" dirty="0">
                <a:latin typeface="Arial"/>
                <a:cs typeface="Arial"/>
              </a:rPr>
              <a:t>Overall SCS programme impact</a:t>
            </a:r>
            <a:endParaRPr lang="en-GB" sz="3600" kern="0" dirty="0"/>
          </a:p>
        </p:txBody>
      </p:sp>
      <p:sp>
        <p:nvSpPr>
          <p:cNvPr id="4" name="Rectangle 3">
            <a:extLst>
              <a:ext uri="{FF2B5EF4-FFF2-40B4-BE49-F238E27FC236}">
                <a16:creationId xmlns:a16="http://schemas.microsoft.com/office/drawing/2014/main" id="{9F8A0484-0F7D-2F01-7D23-32D83234BCAD}"/>
              </a:ext>
            </a:extLst>
          </p:cNvPr>
          <p:cNvSpPr/>
          <p:nvPr/>
        </p:nvSpPr>
        <p:spPr>
          <a:xfrm>
            <a:off x="338270" y="940136"/>
            <a:ext cx="11001108" cy="879129"/>
          </a:xfrm>
          <a:prstGeom prst="rect">
            <a:avLst/>
          </a:prstGeom>
          <a:solidFill>
            <a:schemeClr val="bg1">
              <a:lumMod val="9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These metrics outline what the programme has achieved so far. The diagram below shows the cumulative total of students who received intervention each half term and the average number of specialists in the taskforce. </a:t>
            </a:r>
          </a:p>
        </p:txBody>
      </p:sp>
      <p:sp>
        <p:nvSpPr>
          <p:cNvPr id="17" name="Rectangle 16">
            <a:extLst>
              <a:ext uri="{FF2B5EF4-FFF2-40B4-BE49-F238E27FC236}">
                <a16:creationId xmlns:a16="http://schemas.microsoft.com/office/drawing/2014/main" id="{3DDA2DBC-7B0C-B1AB-0DC8-61D2791F02DA}"/>
              </a:ext>
            </a:extLst>
          </p:cNvPr>
          <p:cNvSpPr/>
          <p:nvPr/>
        </p:nvSpPr>
        <p:spPr>
          <a:xfrm>
            <a:off x="302349" y="2640208"/>
            <a:ext cx="3602359" cy="256908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To date, 4 specialists have been appointed to the taskforce in total (a mix of part time and full time ranging from 0.2 to 1FTE). </a:t>
            </a:r>
          </a:p>
          <a:p>
            <a:pPr algn="ctr"/>
            <a:endParaRPr lang="en-GB" dirty="0">
              <a:solidFill>
                <a:schemeClr val="bg1"/>
              </a:solidFill>
            </a:endParaRPr>
          </a:p>
          <a:p>
            <a:pPr algn="ctr"/>
            <a:r>
              <a:rPr lang="en-GB" dirty="0">
                <a:solidFill>
                  <a:schemeClr val="bg1"/>
                </a:solidFill>
              </a:rPr>
              <a:t>The taskforce have worked directly with a total of </a:t>
            </a:r>
          </a:p>
          <a:p>
            <a:pPr algn="ctr"/>
            <a:r>
              <a:rPr lang="en-GB" dirty="0">
                <a:solidFill>
                  <a:schemeClr val="bg1"/>
                </a:solidFill>
              </a:rPr>
              <a:t>91 young people. </a:t>
            </a:r>
          </a:p>
        </p:txBody>
      </p:sp>
      <p:sp>
        <p:nvSpPr>
          <p:cNvPr id="35" name="Text Box 6">
            <a:extLst>
              <a:ext uri="{FF2B5EF4-FFF2-40B4-BE49-F238E27FC236}">
                <a16:creationId xmlns:a16="http://schemas.microsoft.com/office/drawing/2014/main" id="{BD761F4A-BA28-77AE-32A3-490F2CE43304}"/>
              </a:ext>
            </a:extLst>
          </p:cNvPr>
          <p:cNvSpPr txBox="1"/>
          <p:nvPr/>
        </p:nvSpPr>
        <p:spPr>
          <a:xfrm>
            <a:off x="1415845" y="6030236"/>
            <a:ext cx="964396" cy="6700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6" name="Text Box 7">
            <a:extLst>
              <a:ext uri="{FF2B5EF4-FFF2-40B4-BE49-F238E27FC236}">
                <a16:creationId xmlns:a16="http://schemas.microsoft.com/office/drawing/2014/main" id="{85502C9F-553B-115D-7E50-D1320498FBB4}"/>
              </a:ext>
            </a:extLst>
          </p:cNvPr>
          <p:cNvSpPr txBox="1"/>
          <p:nvPr/>
        </p:nvSpPr>
        <p:spPr>
          <a:xfrm>
            <a:off x="2623019" y="6173000"/>
            <a:ext cx="1035050" cy="508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7" name="Text Box 10">
            <a:extLst>
              <a:ext uri="{FF2B5EF4-FFF2-40B4-BE49-F238E27FC236}">
                <a16:creationId xmlns:a16="http://schemas.microsoft.com/office/drawing/2014/main" id="{7D96BCB5-8209-4D5D-0985-48F6C5CA2CCB}"/>
              </a:ext>
            </a:extLst>
          </p:cNvPr>
          <p:cNvSpPr txBox="1"/>
          <p:nvPr/>
        </p:nvSpPr>
        <p:spPr>
          <a:xfrm>
            <a:off x="2435183" y="1894830"/>
            <a:ext cx="1073150" cy="527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val="1073686079"/>
              </p:ext>
            </p:extLst>
          </p:nvPr>
        </p:nvGraphicFramePr>
        <p:xfrm>
          <a:off x="4306529" y="2123955"/>
          <a:ext cx="6774425" cy="41156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descr="A picture containing graphical user interface&#10;&#10;Description automatically generated">
            <a:extLst>
              <a:ext uri="{FF2B5EF4-FFF2-40B4-BE49-F238E27FC236}">
                <a16:creationId xmlns:a16="http://schemas.microsoft.com/office/drawing/2014/main" id="{6AE2D84B-FDE1-F1AF-D5FC-4E328C1328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3317" y="162541"/>
            <a:ext cx="1714144" cy="659286"/>
          </a:xfrm>
          <a:prstGeom prst="rect">
            <a:avLst/>
          </a:prstGeom>
        </p:spPr>
      </p:pic>
    </p:spTree>
    <p:extLst>
      <p:ext uri="{BB962C8B-B14F-4D97-AF65-F5344CB8AC3E}">
        <p14:creationId xmlns:p14="http://schemas.microsoft.com/office/powerpoint/2010/main" val="3068772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8A0484-0F7D-2F01-7D23-32D83234BCAD}"/>
              </a:ext>
            </a:extLst>
          </p:cNvPr>
          <p:cNvSpPr/>
          <p:nvPr/>
        </p:nvSpPr>
        <p:spPr>
          <a:xfrm>
            <a:off x="333855" y="965051"/>
            <a:ext cx="11440259" cy="938063"/>
          </a:xfrm>
          <a:prstGeom prst="rect">
            <a:avLst/>
          </a:prstGeom>
          <a:solidFill>
            <a:schemeClr val="bg1">
              <a:lumMod val="9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2"/>
                </a:solidFill>
              </a:rPr>
              <a:t>This chart shows the breakdown of hours the taskforce have spent on different tasks to date. Direct work with young people and families remains the dominant part of the specialists roles. However work with other specialists is the second most common activity. </a:t>
            </a:r>
          </a:p>
        </p:txBody>
      </p:sp>
      <p:graphicFrame>
        <p:nvGraphicFramePr>
          <p:cNvPr id="3" name="Chart 2">
            <a:extLst>
              <a:ext uri="{FF2B5EF4-FFF2-40B4-BE49-F238E27FC236}">
                <a16:creationId xmlns:a16="http://schemas.microsoft.com/office/drawing/2014/main" id="{E4795494-F549-96B1-2B3E-2CBC2020B673}"/>
              </a:ext>
            </a:extLst>
          </p:cNvPr>
          <p:cNvGraphicFramePr/>
          <p:nvPr>
            <p:extLst>
              <p:ext uri="{D42A27DB-BD31-4B8C-83A1-F6EECF244321}">
                <p14:modId xmlns:p14="http://schemas.microsoft.com/office/powerpoint/2010/main" val="1794184620"/>
              </p:ext>
            </p:extLst>
          </p:nvPr>
        </p:nvGraphicFramePr>
        <p:xfrm>
          <a:off x="4033054" y="2209374"/>
          <a:ext cx="7837714" cy="4332513"/>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F4011676-1874-4890-6966-2FDF15699405}"/>
              </a:ext>
            </a:extLst>
          </p:cNvPr>
          <p:cNvSpPr txBox="1">
            <a:spLocks/>
          </p:cNvSpPr>
          <p:nvPr/>
        </p:nvSpPr>
        <p:spPr>
          <a:xfrm>
            <a:off x="338270" y="151444"/>
            <a:ext cx="8000184" cy="659286"/>
          </a:xfrm>
          <a:prstGeom prst="rect">
            <a:avLst/>
          </a:prstGeom>
          <a:ln w="38100">
            <a:solidFill>
              <a:srgbClr val="00B050"/>
            </a:solidFill>
          </a:ln>
        </p:spPr>
        <p:txBody>
          <a:bodyPr vert="horz" lIns="91440" tIns="45720" rIns="91440" bIns="45720" rtlCol="0" anchor="b">
            <a:normAutofit fontScale="77500" lnSpcReduction="20000"/>
          </a:bodyPr>
          <a:lstStyle>
            <a:lvl1pPr algn="l" defTabSz="913526" rtl="0" eaLnBrk="1" fontAlgn="base" hangingPunct="1">
              <a:spcBef>
                <a:spcPct val="0"/>
              </a:spcBef>
              <a:spcAft>
                <a:spcPct val="0"/>
              </a:spcAft>
              <a:defRPr lang="en-GB" sz="5000" b="1">
                <a:solidFill>
                  <a:schemeClr val="tx2"/>
                </a:solidFill>
                <a:latin typeface="Arial" panose="020B0604020202020204" pitchFamily="34" charset="0"/>
                <a:ea typeface="+mj-ea"/>
                <a:cs typeface="Arial" panose="020B0604020202020204" pitchFamily="34" charset="0"/>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a:lstStyle>
          <a:p>
            <a:r>
              <a:rPr lang="en-GB" sz="3600" kern="0" dirty="0">
                <a:latin typeface="Arial"/>
                <a:cs typeface="Arial"/>
              </a:rPr>
              <a:t>Working as a multi-disciplinary team at SCS</a:t>
            </a:r>
            <a:endParaRPr lang="en-GB" sz="3600" kern="0" dirty="0"/>
          </a:p>
        </p:txBody>
      </p:sp>
      <p:sp>
        <p:nvSpPr>
          <p:cNvPr id="10" name="Rectangle 9">
            <a:extLst>
              <a:ext uri="{FF2B5EF4-FFF2-40B4-BE49-F238E27FC236}">
                <a16:creationId xmlns:a16="http://schemas.microsoft.com/office/drawing/2014/main" id="{28477E36-3097-627C-5BD4-40AB51C6C90F}"/>
              </a:ext>
            </a:extLst>
          </p:cNvPr>
          <p:cNvSpPr/>
          <p:nvPr/>
        </p:nvSpPr>
        <p:spPr>
          <a:xfrm>
            <a:off x="333855" y="2045406"/>
            <a:ext cx="3242465" cy="3918513"/>
          </a:xfrm>
          <a:prstGeom prst="rect">
            <a:avLst/>
          </a:prstGeom>
          <a:solidFill>
            <a:schemeClr val="bg1">
              <a:lumMod val="9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Evidence for co-located teams:</a:t>
            </a:r>
          </a:p>
          <a:p>
            <a:pPr algn="ctr"/>
            <a:endParaRPr lang="en-GB" sz="12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n-GB" sz="12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APST is enabling specialists to work collaboratively as an integrated support system, which research shows can improve practice, promote earlier identification of need and co-ordination of intervention, and lead to better outcomes for young people (see for example </a:t>
            </a:r>
            <a:r>
              <a:rPr lang="en-GB" sz="1200" i="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4"/>
              </a:rPr>
              <a:t>Integrated Working: A Review of the Evidence</a:t>
            </a:r>
            <a:r>
              <a:rPr lang="en-GB" sz="12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a:t>
            </a:r>
          </a:p>
          <a:p>
            <a:pPr algn="ctr"/>
            <a:r>
              <a:rPr lang="en-GB" sz="12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Co-location of multi-disciplinary teams has been shown to promote cross-fertilisation of knowledge and skills, and enables specialists and school staff to collectively build a more holistic understanding of young people and families’ lives, which reinforces relational and bespoke intervention. </a:t>
            </a:r>
            <a:endParaRPr lang="en-GB" sz="1200" dirty="0">
              <a:solidFill>
                <a:schemeClr val="tx1"/>
              </a:solidFill>
              <a:effectLst/>
              <a:latin typeface="Segoe UI" panose="020B0502040204020203" pitchFamily="34" charset="0"/>
              <a:ea typeface="Calibri" panose="020F0502020204030204" pitchFamily="34" charset="0"/>
              <a:cs typeface="Arial" panose="020B0604020202020204" pitchFamily="34" charset="0"/>
            </a:endParaRPr>
          </a:p>
        </p:txBody>
      </p:sp>
      <p:pic>
        <p:nvPicPr>
          <p:cNvPr id="18" name="Graphic 17" descr="Research with solid fill">
            <a:extLst>
              <a:ext uri="{FF2B5EF4-FFF2-40B4-BE49-F238E27FC236}">
                <a16:creationId xmlns:a16="http://schemas.microsoft.com/office/drawing/2014/main" id="{7A8D4DD7-5FA2-BA64-23E2-EC69CC055BC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7238" y="2054361"/>
            <a:ext cx="395755" cy="395755"/>
          </a:xfrm>
          <a:prstGeom prst="rect">
            <a:avLst/>
          </a:prstGeom>
        </p:spPr>
      </p:pic>
      <p:graphicFrame>
        <p:nvGraphicFramePr>
          <p:cNvPr id="8" name="Chart 7">
            <a:extLst>
              <a:ext uri="{FF2B5EF4-FFF2-40B4-BE49-F238E27FC236}">
                <a16:creationId xmlns:a16="http://schemas.microsoft.com/office/drawing/2014/main" id="{E4795494-F549-96B1-2B3E-2CBC2020B673}"/>
              </a:ext>
            </a:extLst>
          </p:cNvPr>
          <p:cNvGraphicFramePr/>
          <p:nvPr>
            <p:extLst>
              <p:ext uri="{D42A27DB-BD31-4B8C-83A1-F6EECF244321}">
                <p14:modId xmlns:p14="http://schemas.microsoft.com/office/powerpoint/2010/main" val="2357387185"/>
              </p:ext>
            </p:extLst>
          </p:nvPr>
        </p:nvGraphicFramePr>
        <p:xfrm>
          <a:off x="5407742" y="2290916"/>
          <a:ext cx="6463026" cy="43128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Chart 12"/>
          <p:cNvGraphicFramePr>
            <a:graphicFrameLocks/>
          </p:cNvGraphicFramePr>
          <p:nvPr>
            <p:extLst>
              <p:ext uri="{D42A27DB-BD31-4B8C-83A1-F6EECF244321}">
                <p14:modId xmlns:p14="http://schemas.microsoft.com/office/powerpoint/2010/main" val="1949894120"/>
              </p:ext>
            </p:extLst>
          </p:nvPr>
        </p:nvGraphicFramePr>
        <p:xfrm>
          <a:off x="3830320" y="2192748"/>
          <a:ext cx="8361680" cy="4197892"/>
        </p:xfrm>
        <a:graphic>
          <a:graphicData uri="http://schemas.openxmlformats.org/drawingml/2006/chart">
            <c:chart xmlns:c="http://schemas.openxmlformats.org/drawingml/2006/chart" xmlns:r="http://schemas.openxmlformats.org/officeDocument/2006/relationships" r:id="rId8"/>
          </a:graphicData>
        </a:graphic>
      </p:graphicFrame>
      <p:pic>
        <p:nvPicPr>
          <p:cNvPr id="2" name="Picture 1" descr="A picture containing graphical user interface&#10;&#10;Description automatically generated">
            <a:extLst>
              <a:ext uri="{FF2B5EF4-FFF2-40B4-BE49-F238E27FC236}">
                <a16:creationId xmlns:a16="http://schemas.microsoft.com/office/drawing/2014/main" id="{743039AE-E32A-3EAE-3C6C-B93F986F6F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37417" y="99344"/>
            <a:ext cx="1874315" cy="720890"/>
          </a:xfrm>
          <a:prstGeom prst="rect">
            <a:avLst/>
          </a:prstGeom>
        </p:spPr>
      </p:pic>
    </p:spTree>
    <p:extLst>
      <p:ext uri="{BB962C8B-B14F-4D97-AF65-F5344CB8AC3E}">
        <p14:creationId xmlns:p14="http://schemas.microsoft.com/office/powerpoint/2010/main" val="3191824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4D625EB0-4202-6F7F-8CC0-551C9F5DE923}"/>
              </a:ext>
            </a:extLst>
          </p:cNvPr>
          <p:cNvSpPr txBox="1">
            <a:spLocks/>
          </p:cNvSpPr>
          <p:nvPr/>
        </p:nvSpPr>
        <p:spPr>
          <a:xfrm>
            <a:off x="338273" y="157587"/>
            <a:ext cx="8000184" cy="659286"/>
          </a:xfrm>
          <a:prstGeom prst="rect">
            <a:avLst/>
          </a:prstGeom>
          <a:ln w="38100">
            <a:solidFill>
              <a:srgbClr val="00B050"/>
            </a:solidFill>
          </a:ln>
        </p:spPr>
        <p:txBody>
          <a:bodyPr vert="horz" lIns="91440" tIns="45720" rIns="91440" bIns="45720" rtlCol="0" anchor="b">
            <a:normAutofit fontScale="92500"/>
          </a:bodyPr>
          <a:lstStyle>
            <a:lvl1pPr algn="l" defTabSz="913526" rtl="0" eaLnBrk="1" fontAlgn="base" hangingPunct="1">
              <a:spcBef>
                <a:spcPct val="0"/>
              </a:spcBef>
              <a:spcAft>
                <a:spcPct val="0"/>
              </a:spcAft>
              <a:defRPr lang="en-GB" sz="5000" b="1">
                <a:solidFill>
                  <a:schemeClr val="tx2"/>
                </a:solidFill>
                <a:latin typeface="Arial" panose="020B0604020202020204" pitchFamily="34" charset="0"/>
                <a:ea typeface="+mj-ea"/>
                <a:cs typeface="Arial" panose="020B0604020202020204" pitchFamily="34" charset="0"/>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a:lstStyle>
          <a:p>
            <a:r>
              <a:rPr lang="en-GB" sz="3600" kern="0">
                <a:latin typeface="Arial"/>
                <a:cs typeface="Arial"/>
              </a:rPr>
              <a:t>Working as a multi-disciplinary team</a:t>
            </a:r>
            <a:endParaRPr lang="en-GB" sz="3600" kern="0"/>
          </a:p>
        </p:txBody>
      </p:sp>
      <p:sp>
        <p:nvSpPr>
          <p:cNvPr id="4" name="Rectangle 3">
            <a:extLst>
              <a:ext uri="{FF2B5EF4-FFF2-40B4-BE49-F238E27FC236}">
                <a16:creationId xmlns:a16="http://schemas.microsoft.com/office/drawing/2014/main" id="{9F8A0484-0F7D-2F01-7D23-32D83234BCAD}"/>
              </a:ext>
            </a:extLst>
          </p:cNvPr>
          <p:cNvSpPr/>
          <p:nvPr/>
        </p:nvSpPr>
        <p:spPr>
          <a:xfrm>
            <a:off x="338270" y="934571"/>
            <a:ext cx="11440259" cy="820017"/>
          </a:xfrm>
          <a:prstGeom prst="rect">
            <a:avLst/>
          </a:prstGeom>
          <a:solidFill>
            <a:schemeClr val="bg1">
              <a:lumMod val="9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2"/>
                </a:solidFill>
              </a:rPr>
              <a:t>We have also seen improvements in relationships with mainstream schools and other external agencies. </a:t>
            </a:r>
          </a:p>
        </p:txBody>
      </p:sp>
      <p:sp>
        <p:nvSpPr>
          <p:cNvPr id="3" name="Rectangle 2">
            <a:extLst>
              <a:ext uri="{FF2B5EF4-FFF2-40B4-BE49-F238E27FC236}">
                <a16:creationId xmlns:a16="http://schemas.microsoft.com/office/drawing/2014/main" id="{7DD4748B-AA33-F544-F3E3-20ECC2A37C02}"/>
              </a:ext>
            </a:extLst>
          </p:cNvPr>
          <p:cNvSpPr/>
          <p:nvPr/>
        </p:nvSpPr>
        <p:spPr>
          <a:xfrm>
            <a:off x="5014686" y="2075544"/>
            <a:ext cx="6393729" cy="3956956"/>
          </a:xfrm>
          <a:prstGeom prst="rect">
            <a:avLst/>
          </a:prstGeom>
          <a:solidFill>
            <a:schemeClr val="bg1">
              <a:lumMod val="9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“The </a:t>
            </a:r>
            <a:r>
              <a:rPr lang="en-GB" sz="1600" dirty="0">
                <a:solidFill>
                  <a:schemeClr val="tx1"/>
                </a:solidFill>
                <a:latin typeface="Segoe UI" panose="020B0502040204020203" pitchFamily="34" charset="0"/>
                <a:ea typeface="Calibri" panose="020F0502020204030204" pitchFamily="34" charset="0"/>
                <a:cs typeface="Times New Roman" panose="02020603050405020304" pitchFamily="18" charset="0"/>
              </a:rPr>
              <a:t>Taskforce has been able to see students quicker than if they were referred by their Agencies such as YOT, SALT and Mental Health.</a:t>
            </a:r>
            <a:endParaRPr lang="en-GB" sz="2400"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AECD2345-1CE6-ED5B-9D65-A6481E0A9C2E}"/>
              </a:ext>
            </a:extLst>
          </p:cNvPr>
          <p:cNvSpPr/>
          <p:nvPr/>
        </p:nvSpPr>
        <p:spPr>
          <a:xfrm>
            <a:off x="910443" y="2075544"/>
            <a:ext cx="3915743" cy="3956956"/>
          </a:xfrm>
          <a:prstGeom prst="rect">
            <a:avLst/>
          </a:prstGeom>
          <a:solidFill>
            <a:schemeClr val="bg1">
              <a:lumMod val="9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effectLst/>
                <a:latin typeface="Segoe UI" panose="020B0502040204020203" pitchFamily="34" charset="0"/>
                <a:ea typeface="Calibri" panose="020F0502020204030204" pitchFamily="34" charset="0"/>
                <a:cs typeface="Arial" panose="020B0604020202020204" pitchFamily="34" charset="0"/>
              </a:rPr>
              <a:t>“Commitment from Taskforce team has enabled </a:t>
            </a:r>
            <a:r>
              <a:rPr lang="en-GB" sz="1600" b="1" dirty="0">
                <a:solidFill>
                  <a:srgbClr val="00B050"/>
                </a:solidFill>
                <a:effectLst/>
                <a:latin typeface="Segoe UI" panose="020B0502040204020203" pitchFamily="34" charset="0"/>
                <a:ea typeface="Calibri" panose="020F0502020204030204" pitchFamily="34" charset="0"/>
                <a:cs typeface="Arial" panose="020B0604020202020204" pitchFamily="34" charset="0"/>
              </a:rPr>
              <a:t>multi-agency working and interventions</a:t>
            </a:r>
            <a:r>
              <a:rPr lang="en-GB" sz="1600" dirty="0">
                <a:solidFill>
                  <a:schemeClr val="tx1"/>
                </a:solidFill>
                <a:effectLst/>
                <a:latin typeface="Segoe UI" panose="020B0502040204020203" pitchFamily="34" charset="0"/>
                <a:ea typeface="Calibri" panose="020F0502020204030204" pitchFamily="34" charset="0"/>
                <a:cs typeface="Arial" panose="020B0604020202020204" pitchFamily="34" charset="0"/>
              </a:rPr>
              <a:t>. Taskforce team have also been able to effectively communicate with mainstream schools, where students have been at risk of/ facing exclusion. </a:t>
            </a:r>
            <a:r>
              <a:rPr lang="en-GB" sz="1600" b="1" dirty="0">
                <a:solidFill>
                  <a:srgbClr val="00B050"/>
                </a:solidFill>
                <a:latin typeface="Segoe UI" panose="020B0502040204020203" pitchFamily="34" charset="0"/>
                <a:ea typeface="Calibri" panose="020F0502020204030204" pitchFamily="34" charset="0"/>
                <a:cs typeface="Arial" panose="020B0604020202020204" pitchFamily="34" charset="0"/>
              </a:rPr>
              <a:t>Y</a:t>
            </a:r>
            <a:r>
              <a:rPr lang="en-GB" sz="1600" b="1" dirty="0">
                <a:solidFill>
                  <a:srgbClr val="00B050"/>
                </a:solidFill>
                <a:effectLst/>
                <a:latin typeface="Segoe UI" panose="020B0502040204020203" pitchFamily="34" charset="0"/>
                <a:ea typeface="Calibri" panose="020F0502020204030204" pitchFamily="34" charset="0"/>
                <a:cs typeface="Arial" panose="020B0604020202020204" pitchFamily="34" charset="0"/>
              </a:rPr>
              <a:t>oung people </a:t>
            </a:r>
            <a:r>
              <a:rPr lang="en-GB" sz="1600" b="1" dirty="0">
                <a:solidFill>
                  <a:srgbClr val="00B050"/>
                </a:solidFill>
                <a:latin typeface="Segoe UI" panose="020B0502040204020203" pitchFamily="34" charset="0"/>
                <a:ea typeface="Calibri" panose="020F0502020204030204" pitchFamily="34" charset="0"/>
                <a:cs typeface="Arial" panose="020B0604020202020204" pitchFamily="34" charset="0"/>
              </a:rPr>
              <a:t>that have engaged</a:t>
            </a:r>
            <a:r>
              <a:rPr lang="en-GB" sz="1600" b="1" dirty="0">
                <a:solidFill>
                  <a:srgbClr val="00B050"/>
                </a:solidFill>
                <a:effectLst/>
                <a:latin typeface="Segoe UI" panose="020B0502040204020203" pitchFamily="34" charset="0"/>
                <a:ea typeface="Calibri" panose="020F0502020204030204" pitchFamily="34" charset="0"/>
                <a:cs typeface="Arial" panose="020B0604020202020204" pitchFamily="34" charset="0"/>
              </a:rPr>
              <a:t> with Taskforce have successfully transitioned back to mainstream</a:t>
            </a:r>
            <a:r>
              <a:rPr lang="en-GB" sz="1600" dirty="0">
                <a:solidFill>
                  <a:schemeClr val="tx1"/>
                </a:solidFill>
                <a:effectLst/>
                <a:latin typeface="Segoe UI" panose="020B0502040204020203" pitchFamily="34" charset="0"/>
                <a:ea typeface="Calibri" panose="020F0502020204030204" pitchFamily="34" charset="0"/>
                <a:cs typeface="Arial" panose="020B0604020202020204" pitchFamily="34" charset="0"/>
              </a:rPr>
              <a:t>, due to Taskforce support and effective communication between our Taskforce team and schools.” </a:t>
            </a:r>
            <a:endParaRPr lang="en-GB" sz="2400" dirty="0">
              <a:solidFill>
                <a:schemeClr val="tx1"/>
              </a:solidFill>
              <a:effectLst/>
              <a:latin typeface="Segoe UI" panose="020B0502040204020203" pitchFamily="34" charset="0"/>
              <a:ea typeface="Calibri" panose="020F0502020204030204" pitchFamily="34" charset="0"/>
              <a:cs typeface="Arial" panose="020B0604020202020204" pitchFamily="34" charset="0"/>
            </a:endParaRPr>
          </a:p>
        </p:txBody>
      </p:sp>
      <p:pic>
        <p:nvPicPr>
          <p:cNvPr id="10" name="Graphic 9" descr="Quotes with solid fill">
            <a:extLst>
              <a:ext uri="{FF2B5EF4-FFF2-40B4-BE49-F238E27FC236}">
                <a16:creationId xmlns:a16="http://schemas.microsoft.com/office/drawing/2014/main" id="{92138150-A28E-9FDB-5734-4E670D9DCB7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443" y="2075544"/>
            <a:ext cx="509202" cy="509202"/>
          </a:xfrm>
          <a:prstGeom prst="rect">
            <a:avLst/>
          </a:prstGeom>
        </p:spPr>
      </p:pic>
      <p:pic>
        <p:nvPicPr>
          <p:cNvPr id="11" name="Graphic 10" descr="Quotes with solid fill">
            <a:extLst>
              <a:ext uri="{FF2B5EF4-FFF2-40B4-BE49-F238E27FC236}">
                <a16:creationId xmlns:a16="http://schemas.microsoft.com/office/drawing/2014/main" id="{1817B119-60D6-15E4-CCC8-DB781127C5B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9700" y="5471886"/>
            <a:ext cx="509202" cy="509202"/>
          </a:xfrm>
          <a:prstGeom prst="rect">
            <a:avLst/>
          </a:prstGeom>
        </p:spPr>
      </p:pic>
      <p:pic>
        <p:nvPicPr>
          <p:cNvPr id="12" name="Graphic 11" descr="Quotes with solid fill">
            <a:extLst>
              <a:ext uri="{FF2B5EF4-FFF2-40B4-BE49-F238E27FC236}">
                <a16:creationId xmlns:a16="http://schemas.microsoft.com/office/drawing/2014/main" id="{71A2B5C1-E840-5356-BF40-5A9C956D571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14686" y="3333134"/>
            <a:ext cx="509202" cy="491613"/>
          </a:xfrm>
          <a:prstGeom prst="rect">
            <a:avLst/>
          </a:prstGeom>
        </p:spPr>
      </p:pic>
      <p:pic>
        <p:nvPicPr>
          <p:cNvPr id="13" name="Graphic 12" descr="Quotes with solid fill">
            <a:extLst>
              <a:ext uri="{FF2B5EF4-FFF2-40B4-BE49-F238E27FC236}">
                <a16:creationId xmlns:a16="http://schemas.microsoft.com/office/drawing/2014/main" id="{401E6B02-81C0-718E-C1C6-BD63AA405CB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99213" y="4342511"/>
            <a:ext cx="509202" cy="509202"/>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0577BA49-26B4-9DF0-EC09-815DF4146E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3003" y="131951"/>
            <a:ext cx="1780797" cy="684922"/>
          </a:xfrm>
          <a:prstGeom prst="rect">
            <a:avLst/>
          </a:prstGeom>
        </p:spPr>
      </p:pic>
    </p:spTree>
    <p:extLst>
      <p:ext uri="{BB962C8B-B14F-4D97-AF65-F5344CB8AC3E}">
        <p14:creationId xmlns:p14="http://schemas.microsoft.com/office/powerpoint/2010/main" val="3527165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6">
            <a:extLst>
              <a:ext uri="{FF2B5EF4-FFF2-40B4-BE49-F238E27FC236}">
                <a16:creationId xmlns:a16="http://schemas.microsoft.com/office/drawing/2014/main" id="{330C073A-EFBB-47C6-AD0A-B7E600CE3F2B}"/>
              </a:ext>
            </a:extLst>
          </p:cNvPr>
          <p:cNvSpPr txBox="1">
            <a:spLocks/>
          </p:cNvSpPr>
          <p:nvPr/>
        </p:nvSpPr>
        <p:spPr>
          <a:xfrm>
            <a:off x="413467" y="457520"/>
            <a:ext cx="10732717" cy="659286"/>
          </a:xfrm>
          <a:prstGeom prst="rect">
            <a:avLst/>
          </a:prstGeom>
        </p:spPr>
        <p:txBody>
          <a:bodyPr vert="horz" lIns="91440" tIns="45720" rIns="91440" bIns="45720" rtlCol="0" anchor="b">
            <a:normAutofit/>
          </a:bodyPr>
          <a:lstStyle>
            <a:lvl1pPr algn="l" defTabSz="913526" rtl="0" eaLnBrk="1" fontAlgn="base" hangingPunct="1">
              <a:spcBef>
                <a:spcPct val="0"/>
              </a:spcBef>
              <a:spcAft>
                <a:spcPct val="0"/>
              </a:spcAft>
              <a:defRPr lang="en-GB" sz="5000" b="1">
                <a:solidFill>
                  <a:schemeClr val="tx2"/>
                </a:solidFill>
                <a:latin typeface="Arial" panose="020B0604020202020204" pitchFamily="34" charset="0"/>
                <a:ea typeface="+mj-ea"/>
                <a:cs typeface="Arial" panose="020B0604020202020204" pitchFamily="34" charset="0"/>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a:lstStyle>
          <a:p>
            <a:endParaRPr lang="en-GB" sz="3600" kern="0" dirty="0">
              <a:latin typeface="Arial"/>
              <a:cs typeface="Arial"/>
            </a:endParaRPr>
          </a:p>
        </p:txBody>
      </p:sp>
      <p:pic>
        <p:nvPicPr>
          <p:cNvPr id="3" name="Graphic 2" descr="Information with solid fill">
            <a:extLst>
              <a:ext uri="{FF2B5EF4-FFF2-40B4-BE49-F238E27FC236}">
                <a16:creationId xmlns:a16="http://schemas.microsoft.com/office/drawing/2014/main" id="{11909A41-D6E0-0380-99B5-C3117C5CFFF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87786" y="1295177"/>
            <a:ext cx="579422" cy="579422"/>
          </a:xfrm>
          <a:prstGeom prst="rect">
            <a:avLst/>
          </a:prstGeom>
        </p:spPr>
      </p:pic>
      <p:sp>
        <p:nvSpPr>
          <p:cNvPr id="6" name="Oval 5"/>
          <p:cNvSpPr/>
          <p:nvPr/>
        </p:nvSpPr>
        <p:spPr>
          <a:xfrm>
            <a:off x="2921693" y="2279880"/>
            <a:ext cx="7264400" cy="2915920"/>
          </a:xfrm>
          <a:prstGeom prst="ellipse">
            <a:avLst/>
          </a:prstGeom>
          <a:solidFill>
            <a:srgbClr val="66FFFF"/>
          </a:solidFill>
          <a:ln w="4445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347189" y="2857155"/>
            <a:ext cx="4570097" cy="584775"/>
          </a:xfrm>
          <a:prstGeom prst="rect">
            <a:avLst/>
          </a:prstGeom>
        </p:spPr>
        <p:txBody>
          <a:bodyPr wrap="none">
            <a:spAutoFit/>
          </a:bodyPr>
          <a:lstStyle/>
          <a:p>
            <a:pPr algn="ctr"/>
            <a:r>
              <a:rPr lang="en-GB" sz="3200" dirty="0"/>
              <a:t>Case studies and feedback</a:t>
            </a:r>
          </a:p>
        </p:txBody>
      </p:sp>
      <p:pic>
        <p:nvPicPr>
          <p:cNvPr id="2" name="Picture 1" descr="A picture containing graphical user interface&#10;&#10;Description automatically generated">
            <a:extLst>
              <a:ext uri="{FF2B5EF4-FFF2-40B4-BE49-F238E27FC236}">
                <a16:creationId xmlns:a16="http://schemas.microsoft.com/office/drawing/2014/main" id="{E1751131-ADAF-3439-572D-0A3C96D110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580" y="3820447"/>
            <a:ext cx="2591771" cy="996835"/>
          </a:xfrm>
          <a:prstGeom prst="rect">
            <a:avLst/>
          </a:prstGeom>
        </p:spPr>
      </p:pic>
    </p:spTree>
    <p:extLst>
      <p:ext uri="{BB962C8B-B14F-4D97-AF65-F5344CB8AC3E}">
        <p14:creationId xmlns:p14="http://schemas.microsoft.com/office/powerpoint/2010/main" val="3869476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A9FAD5-DF4C-4C53-B5FD-5B7E73D2CE7B}"/>
              </a:ext>
            </a:extLst>
          </p:cNvPr>
          <p:cNvSpPr txBox="1"/>
          <p:nvPr/>
        </p:nvSpPr>
        <p:spPr>
          <a:xfrm>
            <a:off x="31872" y="1311011"/>
            <a:ext cx="5644529" cy="1815882"/>
          </a:xfrm>
          <a:prstGeom prst="rect">
            <a:avLst/>
          </a:prstGeom>
          <a:noFill/>
        </p:spPr>
        <p:txBody>
          <a:bodyPr wrap="square">
            <a:spAutoFit/>
          </a:bodyPr>
          <a:lstStyle/>
          <a:p>
            <a:pPr marL="0" marR="0">
              <a:spcBef>
                <a:spcPts val="0"/>
              </a:spcBef>
              <a:spcAft>
                <a:spcPts val="0"/>
              </a:spcAft>
            </a:pPr>
            <a:r>
              <a:rPr lang="en-GB" sz="1800" b="1" dirty="0">
                <a:solidFill>
                  <a:srgbClr val="00CC99"/>
                </a:solidFill>
                <a:effectLst/>
                <a:latin typeface="Segoe UI" panose="020B0502040204020203" pitchFamily="34" charset="0"/>
                <a:cs typeface="Segoe UI" panose="020B0502040204020203" pitchFamily="34" charset="0"/>
              </a:rPr>
              <a:t>Presenting difficulties &amp; challenges </a:t>
            </a:r>
          </a:p>
          <a:p>
            <a:r>
              <a:rPr lang="en-US" sz="1400" dirty="0">
                <a:latin typeface="Segoe UI" panose="020B0502040204020203" pitchFamily="34" charset="0"/>
                <a:cs typeface="Segoe UI" panose="020B0502040204020203" pitchFamily="34" charset="0"/>
              </a:rPr>
              <a:t>First seen by me in February 2019 through the Enhanced service in his Primary school. I then saw him again in 2021 for an MAA assessment; he was given a diagnosis of ASD and then discharged from the service as he did not meet the criteria for an open referral. The taskforce intervened in between the periods of the student being out of education.</a:t>
            </a:r>
          </a:p>
          <a:p>
            <a:pPr marL="0" marR="0">
              <a:spcBef>
                <a:spcPts val="0"/>
              </a:spcBef>
              <a:spcAft>
                <a:spcPts val="0"/>
              </a:spcAft>
            </a:pPr>
            <a:endParaRPr lang="en-GB" sz="1000" dirty="0">
              <a:effectLst/>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B3FA2F2A-3FB9-4B37-B7A1-664627FA7080}"/>
              </a:ext>
            </a:extLst>
          </p:cNvPr>
          <p:cNvSpPr txBox="1"/>
          <p:nvPr/>
        </p:nvSpPr>
        <p:spPr>
          <a:xfrm>
            <a:off x="314823" y="864735"/>
            <a:ext cx="5707341" cy="400110"/>
          </a:xfrm>
          <a:prstGeom prst="rect">
            <a:avLst/>
          </a:prstGeom>
          <a:noFill/>
        </p:spPr>
        <p:txBody>
          <a:bodyPr wrap="square" rtlCol="0">
            <a:spAutoFit/>
          </a:bodyPr>
          <a:lstStyle/>
          <a:p>
            <a:r>
              <a:rPr lang="en-GB" sz="2000" b="1" dirty="0">
                <a:solidFill>
                  <a:schemeClr val="accent5">
                    <a:lumMod val="75000"/>
                  </a:schemeClr>
                </a:solidFill>
                <a:latin typeface="Segoe UI" panose="020B0502040204020203" pitchFamily="34" charset="0"/>
                <a:cs typeface="Segoe UI" panose="020B0502040204020203" pitchFamily="34" charset="0"/>
              </a:rPr>
              <a:t>Case Study 1: OM – SALT (SLT) Intervention</a:t>
            </a:r>
          </a:p>
        </p:txBody>
      </p:sp>
      <p:sp>
        <p:nvSpPr>
          <p:cNvPr id="10" name="TextBox 9">
            <a:extLst>
              <a:ext uri="{FF2B5EF4-FFF2-40B4-BE49-F238E27FC236}">
                <a16:creationId xmlns:a16="http://schemas.microsoft.com/office/drawing/2014/main" id="{578B427E-970D-4FBC-905E-CA74620195EC}"/>
              </a:ext>
            </a:extLst>
          </p:cNvPr>
          <p:cNvSpPr txBox="1"/>
          <p:nvPr/>
        </p:nvSpPr>
        <p:spPr>
          <a:xfrm>
            <a:off x="6096000" y="1321171"/>
            <a:ext cx="6096000" cy="5324535"/>
          </a:xfrm>
          <a:prstGeom prst="rect">
            <a:avLst/>
          </a:prstGeom>
          <a:noFill/>
        </p:spPr>
        <p:txBody>
          <a:bodyPr wrap="square" lIns="91440" tIns="45720" rIns="91440" bIns="45720" anchor="t">
            <a:spAutoFit/>
          </a:bodyPr>
          <a:lstStyle/>
          <a:p>
            <a:pPr marL="0" marR="0">
              <a:spcBef>
                <a:spcPts val="0"/>
              </a:spcBef>
              <a:spcAft>
                <a:spcPts val="0"/>
              </a:spcAft>
            </a:pPr>
            <a:r>
              <a:rPr lang="en-GB" sz="1800" b="1" dirty="0">
                <a:solidFill>
                  <a:srgbClr val="FF66CC"/>
                </a:solidFill>
                <a:effectLst/>
                <a:latin typeface="Segoe UI"/>
                <a:cs typeface="Segoe UI"/>
              </a:rPr>
              <a:t>Taskforce Interventions</a:t>
            </a:r>
          </a:p>
          <a:p>
            <a:r>
              <a:rPr lang="en-US" sz="1400" dirty="0">
                <a:latin typeface="Segoe UI" panose="020B0502040204020203" pitchFamily="34" charset="0"/>
                <a:cs typeface="Segoe UI" panose="020B0502040204020203" pitchFamily="34" charset="0"/>
              </a:rPr>
              <a:t>each day of the week. During a follow up conversation with Mum it was also shared that she struggles to know how to approach OM after school as she never knows what mood he is going to be in. </a:t>
            </a:r>
          </a:p>
          <a:p>
            <a:endParaRPr lang="en-US" sz="1400" dirty="0">
              <a:latin typeface="Segoe UI" panose="020B0502040204020203" pitchFamily="34" charset="0"/>
              <a:cs typeface="Segoe UI" panose="020B0502040204020203" pitchFamily="34" charset="0"/>
            </a:endParaRPr>
          </a:p>
          <a:p>
            <a:r>
              <a:rPr lang="en-US" sz="1400" dirty="0">
                <a:latin typeface="Segoe UI" panose="020B0502040204020203" pitchFamily="34" charset="0"/>
                <a:cs typeface="Segoe UI" panose="020B0502040204020203" pitchFamily="34" charset="0"/>
              </a:rPr>
              <a:t>SALT therefore worked with Mum and OM to put together some visual supports for use at home. These include.</a:t>
            </a:r>
          </a:p>
          <a:p>
            <a:r>
              <a:rPr lang="en-US" sz="1400" b="1" dirty="0">
                <a:solidFill>
                  <a:srgbClr val="FF0000"/>
                </a:solidFill>
                <a:latin typeface="Segoe UI" panose="020B0502040204020203" pitchFamily="34" charset="0"/>
                <a:cs typeface="Segoe UI" panose="020B0502040204020203" pitchFamily="34" charset="0"/>
              </a:rPr>
              <a:t>-	Visual timetable for the morning routine</a:t>
            </a:r>
          </a:p>
          <a:p>
            <a:r>
              <a:rPr lang="en-US" sz="1400" b="1" dirty="0">
                <a:solidFill>
                  <a:srgbClr val="FF0000"/>
                </a:solidFill>
                <a:latin typeface="Segoe UI" panose="020B0502040204020203" pitchFamily="34" charset="0"/>
                <a:cs typeface="Segoe UI" panose="020B0502040204020203" pitchFamily="34" charset="0"/>
              </a:rPr>
              <a:t>-	Weekly timetable to show who’s house he is at on which 	day</a:t>
            </a:r>
          </a:p>
          <a:p>
            <a:r>
              <a:rPr lang="en-US" sz="1400" b="1" dirty="0">
                <a:solidFill>
                  <a:srgbClr val="FF0000"/>
                </a:solidFill>
                <a:latin typeface="Segoe UI" panose="020B0502040204020203" pitchFamily="34" charset="0"/>
                <a:cs typeface="Segoe UI" panose="020B0502040204020203" pitchFamily="34" charset="0"/>
              </a:rPr>
              <a:t>-	A feelings thermometer for OM to use to indicate to Mum </a:t>
            </a:r>
            <a:r>
              <a:rPr lang="en-US" sz="1400" dirty="0">
                <a:latin typeface="Segoe UI" panose="020B0502040204020203" pitchFamily="34" charset="0"/>
                <a:cs typeface="Segoe UI" panose="020B0502040204020203" pitchFamily="34" charset="0"/>
              </a:rPr>
              <a:t>	</a:t>
            </a:r>
            <a:r>
              <a:rPr lang="en-US" sz="1400" b="1" dirty="0">
                <a:solidFill>
                  <a:srgbClr val="FF0000"/>
                </a:solidFill>
                <a:latin typeface="Segoe UI" panose="020B0502040204020203" pitchFamily="34" charset="0"/>
                <a:cs typeface="Segoe UI" panose="020B0502040204020203" pitchFamily="34" charset="0"/>
              </a:rPr>
              <a:t>how he is feeling after school</a:t>
            </a:r>
          </a:p>
          <a:p>
            <a:endParaRPr lang="en-US" sz="1400" dirty="0">
              <a:latin typeface="Segoe UI" panose="020B0502040204020203" pitchFamily="34" charset="0"/>
              <a:cs typeface="Segoe UI" panose="020B0502040204020203" pitchFamily="34" charset="0"/>
            </a:endParaRPr>
          </a:p>
          <a:p>
            <a:r>
              <a:rPr lang="en-US" sz="1400" b="1" dirty="0">
                <a:solidFill>
                  <a:srgbClr val="00B0F0"/>
                </a:solidFill>
                <a:latin typeface="Segoe UI" panose="020B0502040204020203" pitchFamily="34" charset="0"/>
                <a:cs typeface="Segoe UI" panose="020B0502040204020203" pitchFamily="34" charset="0"/>
              </a:rPr>
              <a:t>IMPACT OR CHANGE TO INDIVIDUAL</a:t>
            </a:r>
          </a:p>
          <a:p>
            <a:r>
              <a:rPr lang="en-US" sz="1400" b="1" dirty="0">
                <a:solidFill>
                  <a:srgbClr val="00B0F0"/>
                </a:solidFill>
                <a:latin typeface="Segoe UI" panose="020B0502040204020203" pitchFamily="34" charset="0"/>
                <a:cs typeface="Segoe UI" panose="020B0502040204020203" pitchFamily="34" charset="0"/>
              </a:rPr>
              <a:t>The relationship between OM and his mum greatly improved following SALT input and OM arrived to school much more calm and ready to learn.  The strategies devised by SALT were implemented as routine by SCS staff and this supported OM to be successful at school. </a:t>
            </a:r>
          </a:p>
          <a:p>
            <a:endParaRPr lang="en-US" sz="1400" b="1" dirty="0">
              <a:solidFill>
                <a:srgbClr val="00B0F0"/>
              </a:solidFill>
              <a:latin typeface="Segoe UI" panose="020B0502040204020203" pitchFamily="34" charset="0"/>
              <a:cs typeface="Segoe UI" panose="020B0502040204020203" pitchFamily="34" charset="0"/>
            </a:endParaRPr>
          </a:p>
          <a:p>
            <a:r>
              <a:rPr lang="en-US" sz="1400" b="1" dirty="0">
                <a:solidFill>
                  <a:srgbClr val="00B0F0"/>
                </a:solidFill>
                <a:latin typeface="Segoe UI" panose="020B0502040204020203" pitchFamily="34" charset="0"/>
                <a:cs typeface="Segoe UI" panose="020B0502040204020203" pitchFamily="34" charset="0"/>
              </a:rPr>
              <a:t>Since the interventions, OM has successful gained a place at a specialist provision who cater for his specific needs. He joined his new school in September 2022, SALT have since visited him and reported back that he is settled and doing well. </a:t>
            </a:r>
          </a:p>
          <a:p>
            <a:endParaRPr lang="en-US" sz="1400" dirty="0">
              <a:effectLst/>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175C0D47-54CA-41EB-97AD-915293B3606A}"/>
              </a:ext>
            </a:extLst>
          </p:cNvPr>
          <p:cNvSpPr txBox="1"/>
          <p:nvPr/>
        </p:nvSpPr>
        <p:spPr>
          <a:xfrm>
            <a:off x="31872" y="3126893"/>
            <a:ext cx="5644529" cy="4170372"/>
          </a:xfrm>
          <a:prstGeom prst="rect">
            <a:avLst/>
          </a:prstGeom>
          <a:noFill/>
        </p:spPr>
        <p:txBody>
          <a:bodyPr wrap="square">
            <a:spAutoFit/>
          </a:bodyPr>
          <a:lstStyle/>
          <a:p>
            <a:pPr rtl="0" fontAlgn="ctr">
              <a:spcBef>
                <a:spcPts val="0"/>
              </a:spcBef>
              <a:spcAft>
                <a:spcPts val="0"/>
              </a:spcAft>
            </a:pPr>
            <a:r>
              <a:rPr lang="en-GB" b="1" i="0" dirty="0">
                <a:solidFill>
                  <a:schemeClr val="accent2">
                    <a:lumMod val="75000"/>
                  </a:schemeClr>
                </a:solidFill>
                <a:effectLst/>
                <a:latin typeface="Segoe UI" panose="020B0502040204020203" pitchFamily="34" charset="0"/>
                <a:cs typeface="Segoe UI" panose="020B0502040204020203" pitchFamily="34" charset="0"/>
              </a:rPr>
              <a:t>Taskforce intervention</a:t>
            </a:r>
          </a:p>
          <a:p>
            <a:pPr fontAlgn="ctr"/>
            <a:r>
              <a:rPr lang="en-US" sz="1550" dirty="0">
                <a:solidFill>
                  <a:srgbClr val="000000"/>
                </a:solidFill>
                <a:latin typeface="Segoe UI" panose="020B0502040204020203" pitchFamily="34" charset="0"/>
                <a:cs typeface="Segoe UI" panose="020B0502040204020203" pitchFamily="34" charset="0"/>
              </a:rPr>
              <a:t>Once the AP Taskforce started in </a:t>
            </a:r>
            <a:r>
              <a:rPr lang="en-US" sz="1550" b="1" dirty="0">
                <a:solidFill>
                  <a:srgbClr val="FF0000"/>
                </a:solidFill>
                <a:latin typeface="Segoe UI" panose="020B0502040204020203" pitchFamily="34" charset="0"/>
                <a:cs typeface="Segoe UI" panose="020B0502040204020203" pitchFamily="34" charset="0"/>
              </a:rPr>
              <a:t>January 2022 </a:t>
            </a:r>
            <a:r>
              <a:rPr lang="en-US" sz="1550" dirty="0">
                <a:solidFill>
                  <a:srgbClr val="000000"/>
                </a:solidFill>
                <a:latin typeface="Segoe UI" panose="020B0502040204020203" pitchFamily="34" charset="0"/>
                <a:cs typeface="Segoe UI" panose="020B0502040204020203" pitchFamily="34" charset="0"/>
              </a:rPr>
              <a:t>I reassessed him on request of school SENCO and this highlighted continued language difficulties, specifically around understanding consequences, emotions and emotional regulation. He also showed some difficulty with understanding time concepts and </a:t>
            </a:r>
            <a:r>
              <a:rPr lang="en-US" sz="1550" dirty="0" err="1">
                <a:solidFill>
                  <a:srgbClr val="000000"/>
                </a:solidFill>
                <a:latin typeface="Segoe UI" panose="020B0502040204020203" pitchFamily="34" charset="0"/>
                <a:cs typeface="Segoe UI" panose="020B0502040204020203" pitchFamily="34" charset="0"/>
              </a:rPr>
              <a:t>organisation</a:t>
            </a:r>
            <a:r>
              <a:rPr lang="en-US" sz="1550" dirty="0">
                <a:solidFill>
                  <a:srgbClr val="000000"/>
                </a:solidFill>
                <a:latin typeface="Segoe UI" panose="020B0502040204020203" pitchFamily="34" charset="0"/>
                <a:cs typeface="Segoe UI" panose="020B0502040204020203" pitchFamily="34" charset="0"/>
              </a:rPr>
              <a:t>. </a:t>
            </a:r>
            <a:endParaRPr lang="en-GB" sz="1550" dirty="0">
              <a:solidFill>
                <a:srgbClr val="000000"/>
              </a:solidFill>
              <a:latin typeface="Segoe UI" panose="020B0502040204020203" pitchFamily="34" charset="0"/>
              <a:cs typeface="Segoe UI" panose="020B0502040204020203" pitchFamily="34" charset="0"/>
            </a:endParaRPr>
          </a:p>
          <a:p>
            <a:pPr fontAlgn="ctr"/>
            <a:endParaRPr lang="en-US" sz="1550" dirty="0">
              <a:latin typeface="Segoe UI" panose="020B0502040204020203" pitchFamily="34" charset="0"/>
              <a:cs typeface="Segoe UI" panose="020B0502040204020203" pitchFamily="34" charset="0"/>
            </a:endParaRPr>
          </a:p>
          <a:p>
            <a:pPr fontAlgn="ctr"/>
            <a:r>
              <a:rPr lang="en-GB" sz="1550" dirty="0"/>
              <a:t>Following on from the initial assessment, OM has had some </a:t>
            </a:r>
            <a:r>
              <a:rPr lang="en-GB" sz="1550" dirty="0">
                <a:solidFill>
                  <a:srgbClr val="FF0000"/>
                </a:solidFill>
              </a:rPr>
              <a:t>therapeutic support</a:t>
            </a:r>
            <a:r>
              <a:rPr lang="en-GB" sz="1550" dirty="0"/>
              <a:t> from both </a:t>
            </a:r>
            <a:r>
              <a:rPr lang="en-GB" sz="1550" dirty="0">
                <a:solidFill>
                  <a:srgbClr val="FF0000"/>
                </a:solidFill>
              </a:rPr>
              <a:t>SALT</a:t>
            </a:r>
            <a:r>
              <a:rPr lang="en-GB" sz="1550" dirty="0"/>
              <a:t> and school staff on correctly identifying emotions and also managing them. Intervention then stopped briefly. In March 2022 a CAM meeting was held and during this, parents shared that OM struggles to act independently in the morning and often needs support from Mum in order to be ready for school on time.</a:t>
            </a:r>
            <a:endParaRPr lang="en-GB" sz="1550" dirty="0">
              <a:latin typeface="Segoe UI" panose="020B0502040204020203" pitchFamily="34" charset="0"/>
              <a:cs typeface="Segoe UI" panose="020B0502040204020203" pitchFamily="34" charset="0"/>
            </a:endParaRPr>
          </a:p>
          <a:p>
            <a:pPr rtl="0" fontAlgn="ctr">
              <a:spcBef>
                <a:spcPts val="0"/>
              </a:spcBef>
              <a:spcAft>
                <a:spcPts val="0"/>
              </a:spcAft>
            </a:pPr>
            <a:endParaRPr lang="en-GB" b="1" dirty="0">
              <a:solidFill>
                <a:schemeClr val="accent2">
                  <a:lumMod val="75000"/>
                </a:schemeClr>
              </a:solidFill>
              <a:latin typeface="Segoe UI" panose="020B0502040204020203" pitchFamily="34" charset="0"/>
              <a:cs typeface="Segoe UI" panose="020B0502040204020203" pitchFamily="34" charset="0"/>
            </a:endParaRPr>
          </a:p>
          <a:p>
            <a:pPr rtl="0" fontAlgn="ctr">
              <a:spcBef>
                <a:spcPts val="0"/>
              </a:spcBef>
              <a:spcAft>
                <a:spcPts val="0"/>
              </a:spcAft>
            </a:pPr>
            <a:endParaRPr lang="en-GB" sz="500" dirty="0">
              <a:solidFill>
                <a:srgbClr val="000000"/>
              </a:solidFill>
              <a:effectLst/>
              <a:latin typeface="Segoe UI" panose="020B0502040204020203" pitchFamily="34" charset="0"/>
              <a:cs typeface="Segoe UI" panose="020B0502040204020203" pitchFamily="34" charset="0"/>
            </a:endParaRPr>
          </a:p>
        </p:txBody>
      </p:sp>
      <p:pic>
        <p:nvPicPr>
          <p:cNvPr id="7" name="Picture 6">
            <a:extLst>
              <a:ext uri="{FF2B5EF4-FFF2-40B4-BE49-F238E27FC236}">
                <a16:creationId xmlns:a16="http://schemas.microsoft.com/office/drawing/2014/main" id="{5BFA4397-2BD3-4E9B-8B49-4148CF6B7B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27429" cy="718517"/>
          </a:xfrm>
          <a:prstGeom prst="rect">
            <a:avLst/>
          </a:prstGeom>
          <a:noFill/>
          <a:ln>
            <a:noFill/>
          </a:ln>
        </p:spPr>
      </p:pic>
      <p:sp>
        <p:nvSpPr>
          <p:cNvPr id="2" name="Footer Placeholder 1">
            <a:extLst>
              <a:ext uri="{FF2B5EF4-FFF2-40B4-BE49-F238E27FC236}">
                <a16:creationId xmlns:a16="http://schemas.microsoft.com/office/drawing/2014/main" id="{4DAA996A-8DC2-4AC2-B27E-4F181BE76458}"/>
              </a:ext>
            </a:extLst>
          </p:cNvPr>
          <p:cNvSpPr>
            <a:spLocks noGrp="1"/>
          </p:cNvSpPr>
          <p:nvPr>
            <p:ph type="ftr" sz="quarter" idx="11"/>
          </p:nvPr>
        </p:nvSpPr>
        <p:spPr/>
        <p:txBody>
          <a:bodyPr/>
          <a:lstStyle/>
          <a:p>
            <a:r>
              <a:rPr lang="en-GB"/>
              <a:t>OFFICIAL</a:t>
            </a:r>
          </a:p>
        </p:txBody>
      </p:sp>
      <p:sp>
        <p:nvSpPr>
          <p:cNvPr id="3" name="Slide Number Placeholder 2">
            <a:extLst>
              <a:ext uri="{FF2B5EF4-FFF2-40B4-BE49-F238E27FC236}">
                <a16:creationId xmlns:a16="http://schemas.microsoft.com/office/drawing/2014/main" id="{BA5C5CEE-6921-4453-B1D6-9672CE476E1D}"/>
              </a:ext>
            </a:extLst>
          </p:cNvPr>
          <p:cNvSpPr>
            <a:spLocks noGrp="1"/>
          </p:cNvSpPr>
          <p:nvPr>
            <p:ph type="sldNum" sz="quarter" idx="12"/>
          </p:nvPr>
        </p:nvSpPr>
        <p:spPr/>
        <p:txBody>
          <a:bodyPr/>
          <a:lstStyle/>
          <a:p>
            <a:fld id="{6ED51BDA-ED50-4C60-94E5-979DA6623C8A}" type="slidenum">
              <a:rPr lang="en-GB" smtClean="0"/>
              <a:t>16</a:t>
            </a:fld>
            <a:endParaRPr lang="en-GB"/>
          </a:p>
        </p:txBody>
      </p:sp>
      <p:sp>
        <p:nvSpPr>
          <p:cNvPr id="4" name="Title 6">
            <a:extLst>
              <a:ext uri="{FF2B5EF4-FFF2-40B4-BE49-F238E27FC236}">
                <a16:creationId xmlns:a16="http://schemas.microsoft.com/office/drawing/2014/main" id="{E0FED25F-59E3-880D-87C5-0343ECE6A44E}"/>
              </a:ext>
            </a:extLst>
          </p:cNvPr>
          <p:cNvSpPr txBox="1">
            <a:spLocks/>
          </p:cNvSpPr>
          <p:nvPr/>
        </p:nvSpPr>
        <p:spPr>
          <a:xfrm>
            <a:off x="2039568" y="105860"/>
            <a:ext cx="3062598" cy="659286"/>
          </a:xfrm>
          <a:prstGeom prst="rect">
            <a:avLst/>
          </a:prstGeom>
          <a:ln w="28575">
            <a:solidFill>
              <a:srgbClr val="00B050"/>
            </a:solidFill>
          </a:ln>
        </p:spPr>
        <p:txBody>
          <a:bodyPr vert="horz" lIns="91440" tIns="45720" rIns="91440" bIns="45720" rtlCol="0" anchor="b">
            <a:normAutofit/>
          </a:bodyPr>
          <a:lstStyle>
            <a:lvl1pPr algn="l" defTabSz="913526" rtl="0" eaLnBrk="1" fontAlgn="base" hangingPunct="1">
              <a:spcBef>
                <a:spcPct val="0"/>
              </a:spcBef>
              <a:spcAft>
                <a:spcPct val="0"/>
              </a:spcAft>
              <a:defRPr lang="en-GB" sz="5000" b="1">
                <a:solidFill>
                  <a:schemeClr val="tx2"/>
                </a:solidFill>
                <a:latin typeface="Arial" panose="020B0604020202020204" pitchFamily="34" charset="0"/>
                <a:ea typeface="+mj-ea"/>
                <a:cs typeface="Arial" panose="020B0604020202020204" pitchFamily="34" charset="0"/>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a:lstStyle>
          <a:p>
            <a:r>
              <a:rPr lang="en-GB" sz="3600" kern="0">
                <a:latin typeface="Arial"/>
                <a:cs typeface="Arial"/>
              </a:rPr>
              <a:t>Case studies</a:t>
            </a:r>
          </a:p>
        </p:txBody>
      </p:sp>
      <p:pic>
        <p:nvPicPr>
          <p:cNvPr id="8" name="Picture 7" descr="A picture containing graphical user interface&#10;&#10;Description automatically generated">
            <a:extLst>
              <a:ext uri="{FF2B5EF4-FFF2-40B4-BE49-F238E27FC236}">
                <a16:creationId xmlns:a16="http://schemas.microsoft.com/office/drawing/2014/main" id="{535D2FD8-541F-34BA-7A0D-BF83EE659D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9109" y="115591"/>
            <a:ext cx="1886318" cy="725507"/>
          </a:xfrm>
          <a:prstGeom prst="rect">
            <a:avLst/>
          </a:prstGeom>
        </p:spPr>
      </p:pic>
    </p:spTree>
    <p:extLst>
      <p:ext uri="{BB962C8B-B14F-4D97-AF65-F5344CB8AC3E}">
        <p14:creationId xmlns:p14="http://schemas.microsoft.com/office/powerpoint/2010/main" val="3083193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A9FAD5-DF4C-4C53-B5FD-5B7E73D2CE7B}"/>
              </a:ext>
            </a:extLst>
          </p:cNvPr>
          <p:cNvSpPr txBox="1"/>
          <p:nvPr/>
        </p:nvSpPr>
        <p:spPr>
          <a:xfrm>
            <a:off x="194230" y="1328354"/>
            <a:ext cx="5644529" cy="1661993"/>
          </a:xfrm>
          <a:prstGeom prst="rect">
            <a:avLst/>
          </a:prstGeom>
          <a:noFill/>
        </p:spPr>
        <p:txBody>
          <a:bodyPr wrap="square">
            <a:spAutoFit/>
          </a:bodyPr>
          <a:lstStyle/>
          <a:p>
            <a:pPr marL="0" marR="0">
              <a:spcBef>
                <a:spcPts val="0"/>
              </a:spcBef>
              <a:spcAft>
                <a:spcPts val="0"/>
              </a:spcAft>
            </a:pPr>
            <a:r>
              <a:rPr lang="en-GB" sz="1800" b="1" dirty="0">
                <a:solidFill>
                  <a:srgbClr val="00CC99"/>
                </a:solidFill>
                <a:effectLst/>
                <a:latin typeface="Segoe UI" panose="020B0502040204020203" pitchFamily="34" charset="0"/>
                <a:cs typeface="Segoe UI" panose="020B0502040204020203" pitchFamily="34" charset="0"/>
              </a:rPr>
              <a:t>Presenting difficulties &amp; challenges </a:t>
            </a:r>
          </a:p>
          <a:p>
            <a:pPr marL="0" marR="0">
              <a:spcBef>
                <a:spcPts val="0"/>
              </a:spcBef>
              <a:spcAft>
                <a:spcPts val="0"/>
              </a:spcAft>
            </a:pPr>
            <a:endParaRPr lang="en-GB" sz="1000" dirty="0">
              <a:effectLst/>
              <a:latin typeface="Segoe UI" panose="020B0502040204020203" pitchFamily="34" charset="0"/>
              <a:cs typeface="Segoe UI" panose="020B0502040204020203" pitchFamily="34" charset="0"/>
            </a:endParaRPr>
          </a:p>
          <a:p>
            <a:r>
              <a:rPr lang="en-US" sz="1400" b="1" dirty="0">
                <a:solidFill>
                  <a:srgbClr val="F86B1F"/>
                </a:solidFill>
                <a:latin typeface="Segoe UI" panose="020B0502040204020203" pitchFamily="34" charset="0"/>
                <a:cs typeface="Segoe UI" panose="020B0502040204020203" pitchFamily="34" charset="0"/>
              </a:rPr>
              <a:t>Attendance &amp; Engagement with SCS</a:t>
            </a:r>
          </a:p>
          <a:p>
            <a:r>
              <a:rPr lang="en-US" sz="1400" b="1" dirty="0" err="1">
                <a:solidFill>
                  <a:srgbClr val="F86B1F"/>
                </a:solidFill>
                <a:latin typeface="Segoe UI" panose="020B0502040204020203" pitchFamily="34" charset="0"/>
                <a:cs typeface="Segoe UI" panose="020B0502040204020203" pitchFamily="34" charset="0"/>
              </a:rPr>
              <a:t>AsCo</a:t>
            </a:r>
            <a:r>
              <a:rPr lang="en-US" sz="1400" b="1" dirty="0">
                <a:solidFill>
                  <a:srgbClr val="F86B1F"/>
                </a:solidFill>
                <a:latin typeface="Segoe UI" panose="020B0502040204020203" pitchFamily="34" charset="0"/>
                <a:cs typeface="Segoe UI" panose="020B0502040204020203" pitchFamily="34" charset="0"/>
              </a:rPr>
              <a:t> is not able to seek support and consistently manage his feelings better in school.</a:t>
            </a:r>
          </a:p>
          <a:p>
            <a:r>
              <a:rPr lang="en-US" sz="1200" dirty="0">
                <a:latin typeface="Segoe UI" panose="020B0502040204020203" pitchFamily="34" charset="0"/>
                <a:cs typeface="Segoe UI" panose="020B0502040204020203" pitchFamily="34" charset="0"/>
              </a:rPr>
              <a:t> </a:t>
            </a:r>
            <a:r>
              <a:rPr lang="en-GB" sz="1600" dirty="0">
                <a:solidFill>
                  <a:srgbClr val="00B050"/>
                </a:solidFill>
                <a:effectLst/>
                <a:latin typeface="Segoe UI" panose="020B0502040204020203" pitchFamily="34" charset="0"/>
                <a:cs typeface="Segoe UI" panose="020B0502040204020203" pitchFamily="34" charset="0"/>
              </a:rPr>
              <a:t>The taskforce intervened in between the periods of him being out of education.</a:t>
            </a:r>
            <a:endParaRPr lang="en-GB" sz="1600" dirty="0">
              <a:solidFill>
                <a:srgbClr val="00B050"/>
              </a:solidFill>
            </a:endParaRPr>
          </a:p>
        </p:txBody>
      </p:sp>
      <p:sp>
        <p:nvSpPr>
          <p:cNvPr id="6" name="TextBox 5">
            <a:extLst>
              <a:ext uri="{FF2B5EF4-FFF2-40B4-BE49-F238E27FC236}">
                <a16:creationId xmlns:a16="http://schemas.microsoft.com/office/drawing/2014/main" id="{B3FA2F2A-3FB9-4B37-B7A1-664627FA7080}"/>
              </a:ext>
            </a:extLst>
          </p:cNvPr>
          <p:cNvSpPr txBox="1"/>
          <p:nvPr/>
        </p:nvSpPr>
        <p:spPr>
          <a:xfrm>
            <a:off x="314823" y="864735"/>
            <a:ext cx="5707341" cy="400110"/>
          </a:xfrm>
          <a:prstGeom prst="rect">
            <a:avLst/>
          </a:prstGeom>
          <a:noFill/>
        </p:spPr>
        <p:txBody>
          <a:bodyPr wrap="square" rtlCol="0">
            <a:spAutoFit/>
          </a:bodyPr>
          <a:lstStyle/>
          <a:p>
            <a:r>
              <a:rPr lang="en-GB" sz="2000" b="1" dirty="0">
                <a:solidFill>
                  <a:schemeClr val="accent5">
                    <a:lumMod val="75000"/>
                  </a:schemeClr>
                </a:solidFill>
                <a:latin typeface="Segoe UI" panose="020B0502040204020203" pitchFamily="34" charset="0"/>
                <a:cs typeface="Segoe UI" panose="020B0502040204020203" pitchFamily="34" charset="0"/>
              </a:rPr>
              <a:t>Case Study 2: </a:t>
            </a:r>
            <a:r>
              <a:rPr lang="en-GB" sz="2000" b="1" dirty="0" err="1">
                <a:solidFill>
                  <a:schemeClr val="accent5">
                    <a:lumMod val="75000"/>
                  </a:schemeClr>
                </a:solidFill>
                <a:latin typeface="Segoe UI" panose="020B0502040204020203" pitchFamily="34" charset="0"/>
                <a:cs typeface="Segoe UI" panose="020B0502040204020203" pitchFamily="34" charset="0"/>
              </a:rPr>
              <a:t>AsCo</a:t>
            </a:r>
            <a:r>
              <a:rPr lang="en-GB" sz="2000" b="1" dirty="0">
                <a:solidFill>
                  <a:schemeClr val="accent5">
                    <a:lumMod val="75000"/>
                  </a:schemeClr>
                </a:solidFill>
                <a:latin typeface="Segoe UI" panose="020B0502040204020203" pitchFamily="34" charset="0"/>
                <a:cs typeface="Segoe UI" panose="020B0502040204020203" pitchFamily="34" charset="0"/>
              </a:rPr>
              <a:t> – Family Support Worker</a:t>
            </a:r>
          </a:p>
        </p:txBody>
      </p:sp>
      <p:sp>
        <p:nvSpPr>
          <p:cNvPr id="10" name="TextBox 9">
            <a:extLst>
              <a:ext uri="{FF2B5EF4-FFF2-40B4-BE49-F238E27FC236}">
                <a16:creationId xmlns:a16="http://schemas.microsoft.com/office/drawing/2014/main" id="{578B427E-970D-4FBC-905E-CA74620195EC}"/>
              </a:ext>
            </a:extLst>
          </p:cNvPr>
          <p:cNvSpPr txBox="1"/>
          <p:nvPr/>
        </p:nvSpPr>
        <p:spPr>
          <a:xfrm>
            <a:off x="5821680" y="878606"/>
            <a:ext cx="6515599" cy="2246769"/>
          </a:xfrm>
          <a:prstGeom prst="rect">
            <a:avLst/>
          </a:prstGeom>
          <a:noFill/>
        </p:spPr>
        <p:txBody>
          <a:bodyPr wrap="square" lIns="91440" tIns="45720" rIns="91440" bIns="45720" anchor="t">
            <a:spAutoFit/>
          </a:bodyPr>
          <a:lstStyle/>
          <a:p>
            <a:r>
              <a:rPr lang="en-GB" sz="1800" b="1" dirty="0">
                <a:solidFill>
                  <a:srgbClr val="FF66CC"/>
                </a:solidFill>
                <a:effectLst/>
                <a:latin typeface="Segoe UI"/>
                <a:cs typeface="Segoe UI"/>
              </a:rPr>
              <a:t>Taskforce Interventions &amp; </a:t>
            </a:r>
            <a:r>
              <a:rPr lang="en-US" b="1" dirty="0">
                <a:solidFill>
                  <a:srgbClr val="32ABCA"/>
                </a:solidFill>
                <a:latin typeface="Segoe UI" panose="020B0502040204020203" pitchFamily="34" charset="0"/>
                <a:cs typeface="Segoe UI" panose="020B0502040204020203" pitchFamily="34" charset="0"/>
              </a:rPr>
              <a:t>IMPACT OR CHANGE TO INDIVIDUAL</a:t>
            </a:r>
          </a:p>
          <a:p>
            <a:r>
              <a:rPr lang="en-GB" dirty="0" err="1"/>
              <a:t>AsCo</a:t>
            </a:r>
            <a:r>
              <a:rPr lang="en-GB" dirty="0"/>
              <a:t> is now focused on returning to mainstream and Family support and parents are working closely with Inclusion support too support this transition. </a:t>
            </a:r>
            <a:r>
              <a:rPr lang="en-GB" dirty="0" err="1"/>
              <a:t>AsCo</a:t>
            </a:r>
            <a:r>
              <a:rPr lang="en-GB" dirty="0"/>
              <a:t> said ‘</a:t>
            </a:r>
            <a:r>
              <a:rPr lang="en-GB" i="1" dirty="0"/>
              <a:t>School is ok, I want to go back to mainstream and I am trying hard to make good choices, but sometimes it hard I guess, But I know I am doing better’</a:t>
            </a:r>
            <a:endParaRPr lang="en-GB" dirty="0"/>
          </a:p>
          <a:p>
            <a:endParaRPr lang="en-US" sz="1400" dirty="0">
              <a:effectLst/>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175C0D47-54CA-41EB-97AD-915293B3606A}"/>
              </a:ext>
            </a:extLst>
          </p:cNvPr>
          <p:cNvSpPr txBox="1"/>
          <p:nvPr/>
        </p:nvSpPr>
        <p:spPr>
          <a:xfrm>
            <a:off x="143806" y="3029330"/>
            <a:ext cx="5644529" cy="4047262"/>
          </a:xfrm>
          <a:prstGeom prst="rect">
            <a:avLst/>
          </a:prstGeom>
          <a:noFill/>
        </p:spPr>
        <p:txBody>
          <a:bodyPr wrap="square">
            <a:spAutoFit/>
          </a:bodyPr>
          <a:lstStyle/>
          <a:p>
            <a:pPr rtl="0" fontAlgn="ctr">
              <a:spcBef>
                <a:spcPts val="0"/>
              </a:spcBef>
              <a:spcAft>
                <a:spcPts val="0"/>
              </a:spcAft>
            </a:pPr>
            <a:r>
              <a:rPr lang="en-GB" b="1" i="0" dirty="0">
                <a:solidFill>
                  <a:schemeClr val="accent2">
                    <a:lumMod val="75000"/>
                  </a:schemeClr>
                </a:solidFill>
                <a:effectLst/>
                <a:latin typeface="Segoe UI" panose="020B0502040204020203" pitchFamily="34" charset="0"/>
                <a:cs typeface="Segoe UI" panose="020B0502040204020203" pitchFamily="34" charset="0"/>
              </a:rPr>
              <a:t>Taskforce intervention</a:t>
            </a:r>
            <a:endParaRPr lang="en-GB" b="1" dirty="0">
              <a:solidFill>
                <a:schemeClr val="accent2">
                  <a:lumMod val="75000"/>
                </a:schemeClr>
              </a:solidFill>
              <a:latin typeface="Segoe UI" panose="020B0502040204020203" pitchFamily="34" charset="0"/>
              <a:cs typeface="Segoe UI" panose="020B0502040204020203" pitchFamily="34" charset="0"/>
            </a:endParaRPr>
          </a:p>
          <a:p>
            <a:pPr rtl="0" fontAlgn="ctr">
              <a:spcBef>
                <a:spcPts val="0"/>
              </a:spcBef>
              <a:spcAft>
                <a:spcPts val="0"/>
              </a:spcAft>
            </a:pPr>
            <a:endParaRPr lang="en-GB" sz="500" dirty="0">
              <a:solidFill>
                <a:srgbClr val="000000"/>
              </a:solidFill>
              <a:effectLst/>
              <a:latin typeface="Segoe UI" panose="020B0502040204020203" pitchFamily="34" charset="0"/>
              <a:cs typeface="Segoe UI" panose="020B0502040204020203" pitchFamily="34" charset="0"/>
            </a:endParaRPr>
          </a:p>
          <a:p>
            <a:pPr marL="285750" indent="-285750" fontAlgn="ctr">
              <a:buFont typeface="Arial" panose="020B0604020202020204" pitchFamily="34" charset="0"/>
              <a:buChar char="•"/>
            </a:pPr>
            <a:r>
              <a:rPr lang="en-US" dirty="0">
                <a:solidFill>
                  <a:srgbClr val="002060"/>
                </a:solidFill>
                <a:cs typeface="Segoe UI" panose="020B0502040204020203" pitchFamily="34" charset="0"/>
              </a:rPr>
              <a:t>Increased Family Support which began during the summer holidays to assist </a:t>
            </a:r>
            <a:r>
              <a:rPr lang="en-US" dirty="0" err="1">
                <a:solidFill>
                  <a:srgbClr val="002060"/>
                </a:solidFill>
                <a:cs typeface="Segoe UI" panose="020B0502040204020203" pitchFamily="34" charset="0"/>
              </a:rPr>
              <a:t>AsCo</a:t>
            </a:r>
            <a:r>
              <a:rPr lang="en-US" dirty="0">
                <a:solidFill>
                  <a:srgbClr val="002060"/>
                </a:solidFill>
                <a:cs typeface="Segoe UI" panose="020B0502040204020203" pitchFamily="34" charset="0"/>
              </a:rPr>
              <a:t> towards a transition back to mainstream.  </a:t>
            </a:r>
          </a:p>
          <a:p>
            <a:pPr marL="285750" indent="-285750" fontAlgn="ctr">
              <a:buFont typeface="Arial" panose="020B0604020202020204" pitchFamily="34" charset="0"/>
              <a:buChar char="•"/>
            </a:pPr>
            <a:r>
              <a:rPr lang="en-US" dirty="0">
                <a:solidFill>
                  <a:srgbClr val="002060"/>
                </a:solidFill>
                <a:cs typeface="Segoe UI" panose="020B0502040204020203" pitchFamily="34" charset="0"/>
              </a:rPr>
              <a:t>Regular intervention with his AP Taskforce Mentor and Family support to empower parents to support attendance and engagement in education and in nurturing the home-school.</a:t>
            </a:r>
          </a:p>
          <a:p>
            <a:pPr marL="285750" indent="-285750" fontAlgn="ctr">
              <a:buFont typeface="Arial" panose="020B0604020202020204" pitchFamily="34" charset="0"/>
              <a:buChar char="•"/>
            </a:pPr>
            <a:r>
              <a:rPr lang="en-US" dirty="0">
                <a:solidFill>
                  <a:srgbClr val="002060"/>
                </a:solidFill>
                <a:cs typeface="Segoe UI" panose="020B0502040204020203" pitchFamily="34" charset="0"/>
              </a:rPr>
              <a:t>Working closely with the family support worker to help </a:t>
            </a:r>
            <a:r>
              <a:rPr lang="en-US" dirty="0" err="1">
                <a:solidFill>
                  <a:srgbClr val="002060"/>
                </a:solidFill>
                <a:cs typeface="Segoe UI" panose="020B0502040204020203" pitchFamily="34" charset="0"/>
              </a:rPr>
              <a:t>AsCo</a:t>
            </a:r>
            <a:r>
              <a:rPr lang="en-US" dirty="0">
                <a:solidFill>
                  <a:srgbClr val="002060"/>
                </a:solidFill>
                <a:cs typeface="Segoe UI" panose="020B0502040204020203" pitchFamily="34" charset="0"/>
              </a:rPr>
              <a:t> to build resilience and overcome social anxieties and issues that previously would have led to disengagement. </a:t>
            </a:r>
          </a:p>
          <a:p>
            <a:pPr fontAlgn="ctr"/>
            <a:endParaRPr lang="en-GB" sz="1200" dirty="0">
              <a:solidFill>
                <a:srgbClr val="000000"/>
              </a:solidFill>
              <a:latin typeface="Segoe UI" panose="020B0502040204020203" pitchFamily="34" charset="0"/>
              <a:cs typeface="Segoe UI" panose="020B0502040204020203" pitchFamily="34" charset="0"/>
            </a:endParaRPr>
          </a:p>
          <a:p>
            <a:pPr rtl="0" fontAlgn="ctr">
              <a:spcBef>
                <a:spcPts val="0"/>
              </a:spcBef>
              <a:spcAft>
                <a:spcPts val="0"/>
              </a:spcAft>
            </a:pPr>
            <a:endParaRPr lang="en-US" sz="1200" dirty="0">
              <a:effectLst/>
              <a:latin typeface="Segoe UI" panose="020B0502040204020203" pitchFamily="34" charset="0"/>
              <a:cs typeface="Segoe UI" panose="020B0502040204020203" pitchFamily="34" charset="0"/>
            </a:endParaRPr>
          </a:p>
          <a:p>
            <a:pPr fontAlgn="ctr"/>
            <a:endParaRPr lang="en-GB" sz="1200" dirty="0">
              <a:effectLst/>
              <a:latin typeface="Segoe UI" panose="020B0502040204020203" pitchFamily="34" charset="0"/>
              <a:cs typeface="Segoe UI" panose="020B0502040204020203" pitchFamily="34" charset="0"/>
            </a:endParaRPr>
          </a:p>
        </p:txBody>
      </p:sp>
      <p:pic>
        <p:nvPicPr>
          <p:cNvPr id="7" name="Picture 6">
            <a:extLst>
              <a:ext uri="{FF2B5EF4-FFF2-40B4-BE49-F238E27FC236}">
                <a16:creationId xmlns:a16="http://schemas.microsoft.com/office/drawing/2014/main" id="{5BFA4397-2BD3-4E9B-8B49-4148CF6B7B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27429" cy="718517"/>
          </a:xfrm>
          <a:prstGeom prst="rect">
            <a:avLst/>
          </a:prstGeom>
          <a:noFill/>
          <a:ln>
            <a:noFill/>
          </a:ln>
        </p:spPr>
      </p:pic>
      <p:sp>
        <p:nvSpPr>
          <p:cNvPr id="2" name="Footer Placeholder 1">
            <a:extLst>
              <a:ext uri="{FF2B5EF4-FFF2-40B4-BE49-F238E27FC236}">
                <a16:creationId xmlns:a16="http://schemas.microsoft.com/office/drawing/2014/main" id="{4DAA996A-8DC2-4AC2-B27E-4F181BE76458}"/>
              </a:ext>
            </a:extLst>
          </p:cNvPr>
          <p:cNvSpPr>
            <a:spLocks noGrp="1"/>
          </p:cNvSpPr>
          <p:nvPr>
            <p:ph type="ftr" sz="quarter" idx="11"/>
          </p:nvPr>
        </p:nvSpPr>
        <p:spPr/>
        <p:txBody>
          <a:bodyPr/>
          <a:lstStyle/>
          <a:p>
            <a:r>
              <a:rPr lang="en-GB" dirty="0"/>
              <a:t>OFFICIAL</a:t>
            </a:r>
          </a:p>
        </p:txBody>
      </p:sp>
      <p:sp>
        <p:nvSpPr>
          <p:cNvPr id="3" name="Slide Number Placeholder 2">
            <a:extLst>
              <a:ext uri="{FF2B5EF4-FFF2-40B4-BE49-F238E27FC236}">
                <a16:creationId xmlns:a16="http://schemas.microsoft.com/office/drawing/2014/main" id="{BA5C5CEE-6921-4453-B1D6-9672CE476E1D}"/>
              </a:ext>
            </a:extLst>
          </p:cNvPr>
          <p:cNvSpPr>
            <a:spLocks noGrp="1"/>
          </p:cNvSpPr>
          <p:nvPr>
            <p:ph type="sldNum" sz="quarter" idx="12"/>
          </p:nvPr>
        </p:nvSpPr>
        <p:spPr/>
        <p:txBody>
          <a:bodyPr/>
          <a:lstStyle/>
          <a:p>
            <a:fld id="{6ED51BDA-ED50-4C60-94E5-979DA6623C8A}" type="slidenum">
              <a:rPr lang="en-GB" smtClean="0"/>
              <a:t>17</a:t>
            </a:fld>
            <a:endParaRPr lang="en-GB"/>
          </a:p>
        </p:txBody>
      </p:sp>
      <p:sp>
        <p:nvSpPr>
          <p:cNvPr id="4" name="Title 6">
            <a:extLst>
              <a:ext uri="{FF2B5EF4-FFF2-40B4-BE49-F238E27FC236}">
                <a16:creationId xmlns:a16="http://schemas.microsoft.com/office/drawing/2014/main" id="{E0FED25F-59E3-880D-87C5-0343ECE6A44E}"/>
              </a:ext>
            </a:extLst>
          </p:cNvPr>
          <p:cNvSpPr txBox="1">
            <a:spLocks/>
          </p:cNvSpPr>
          <p:nvPr/>
        </p:nvSpPr>
        <p:spPr>
          <a:xfrm>
            <a:off x="2039568" y="105860"/>
            <a:ext cx="3062598" cy="659286"/>
          </a:xfrm>
          <a:prstGeom prst="rect">
            <a:avLst/>
          </a:prstGeom>
          <a:ln w="28575">
            <a:solidFill>
              <a:srgbClr val="00B050"/>
            </a:solidFill>
          </a:ln>
        </p:spPr>
        <p:txBody>
          <a:bodyPr vert="horz" lIns="91440" tIns="45720" rIns="91440" bIns="45720" rtlCol="0" anchor="b">
            <a:normAutofit/>
          </a:bodyPr>
          <a:lstStyle>
            <a:lvl1pPr algn="l" defTabSz="913526" rtl="0" eaLnBrk="1" fontAlgn="base" hangingPunct="1">
              <a:spcBef>
                <a:spcPct val="0"/>
              </a:spcBef>
              <a:spcAft>
                <a:spcPct val="0"/>
              </a:spcAft>
              <a:defRPr lang="en-GB" sz="5000" b="1">
                <a:solidFill>
                  <a:schemeClr val="tx2"/>
                </a:solidFill>
                <a:latin typeface="Arial" panose="020B0604020202020204" pitchFamily="34" charset="0"/>
                <a:ea typeface="+mj-ea"/>
                <a:cs typeface="Arial" panose="020B0604020202020204" pitchFamily="34" charset="0"/>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a:lstStyle>
          <a:p>
            <a:r>
              <a:rPr lang="en-GB" sz="3600" kern="0">
                <a:latin typeface="Arial"/>
                <a:cs typeface="Arial"/>
              </a:rPr>
              <a:t>Case studies</a:t>
            </a:r>
          </a:p>
        </p:txBody>
      </p:sp>
      <p:pic>
        <p:nvPicPr>
          <p:cNvPr id="11" name="Picture 10"/>
          <p:cNvPicPr/>
          <p:nvPr/>
        </p:nvPicPr>
        <p:blipFill rotWithShape="1">
          <a:blip r:embed="rId4" cstate="print">
            <a:extLst>
              <a:ext uri="{BEBA8EAE-BF5A-486C-A8C5-ECC9F3942E4B}">
                <a14:imgProps xmlns:a14="http://schemas.microsoft.com/office/drawing/2010/main">
                  <a14:imgLayer r:embed="rId5">
                    <a14:imgEffect>
                      <a14:brightnessContrast bright="7000" contrast="18000"/>
                    </a14:imgEffect>
                  </a14:imgLayer>
                </a14:imgProps>
              </a:ext>
              <a:ext uri="{28A0092B-C50C-407E-A947-70E740481C1C}">
                <a14:useLocalDpi xmlns:a14="http://schemas.microsoft.com/office/drawing/2010/main" val="0"/>
              </a:ext>
            </a:extLst>
          </a:blip>
          <a:srcRect l="2825" t="25403" r="61112" b="15518"/>
          <a:stretch/>
        </p:blipFill>
        <p:spPr bwMode="auto">
          <a:xfrm>
            <a:off x="5821680" y="3053856"/>
            <a:ext cx="6065520" cy="2947377"/>
          </a:xfrm>
          <a:prstGeom prst="rect">
            <a:avLst/>
          </a:prstGeom>
          <a:ln w="12700">
            <a:solidFill>
              <a:schemeClr val="tx1"/>
            </a:solidFill>
          </a:ln>
          <a:extLst>
            <a:ext uri="{53640926-AAD7-44D8-BBD7-CCE9431645EC}">
              <a14:shadowObscured xmlns:a14="http://schemas.microsoft.com/office/drawing/2010/main"/>
            </a:ext>
          </a:extLst>
        </p:spPr>
      </p:pic>
      <p:pic>
        <p:nvPicPr>
          <p:cNvPr id="8" name="Picture 7" descr="A picture containing graphical user interface&#10;&#10;Description automatically generated">
            <a:extLst>
              <a:ext uri="{FF2B5EF4-FFF2-40B4-BE49-F238E27FC236}">
                <a16:creationId xmlns:a16="http://schemas.microsoft.com/office/drawing/2014/main" id="{51A74E4E-47FF-10BC-992B-311F0EEA8D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9109" y="115591"/>
            <a:ext cx="1886318" cy="725507"/>
          </a:xfrm>
          <a:prstGeom prst="rect">
            <a:avLst/>
          </a:prstGeom>
        </p:spPr>
      </p:pic>
    </p:spTree>
    <p:extLst>
      <p:ext uri="{BB962C8B-B14F-4D97-AF65-F5344CB8AC3E}">
        <p14:creationId xmlns:p14="http://schemas.microsoft.com/office/powerpoint/2010/main" val="2215303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A9FAD5-DF4C-4C53-B5FD-5B7E73D2CE7B}"/>
              </a:ext>
            </a:extLst>
          </p:cNvPr>
          <p:cNvSpPr txBox="1"/>
          <p:nvPr/>
        </p:nvSpPr>
        <p:spPr>
          <a:xfrm>
            <a:off x="31872" y="1311011"/>
            <a:ext cx="5644529" cy="1815882"/>
          </a:xfrm>
          <a:prstGeom prst="rect">
            <a:avLst/>
          </a:prstGeom>
          <a:noFill/>
        </p:spPr>
        <p:txBody>
          <a:bodyPr wrap="square">
            <a:spAutoFit/>
          </a:bodyPr>
          <a:lstStyle/>
          <a:p>
            <a:pPr marL="0" marR="0">
              <a:spcBef>
                <a:spcPts val="0"/>
              </a:spcBef>
              <a:spcAft>
                <a:spcPts val="0"/>
              </a:spcAft>
            </a:pPr>
            <a:r>
              <a:rPr lang="en-GB" sz="1800" b="1" dirty="0">
                <a:solidFill>
                  <a:srgbClr val="00CC99"/>
                </a:solidFill>
                <a:effectLst/>
                <a:latin typeface="Segoe UI" panose="020B0502040204020203" pitchFamily="34" charset="0"/>
                <a:cs typeface="Segoe UI" panose="020B0502040204020203" pitchFamily="34" charset="0"/>
              </a:rPr>
              <a:t>Presenting difficulties &amp; challenges </a:t>
            </a:r>
          </a:p>
          <a:p>
            <a:pPr marL="0" marR="0">
              <a:spcBef>
                <a:spcPts val="0"/>
              </a:spcBef>
              <a:spcAft>
                <a:spcPts val="0"/>
              </a:spcAft>
            </a:pPr>
            <a:endParaRPr lang="en-GB" sz="1000" dirty="0">
              <a:effectLst/>
              <a:latin typeface="Segoe UI" panose="020B0502040204020203" pitchFamily="34" charset="0"/>
              <a:cs typeface="Segoe UI" panose="020B0502040204020203" pitchFamily="34" charset="0"/>
            </a:endParaRPr>
          </a:p>
          <a:p>
            <a:r>
              <a:rPr lang="en-US" sz="1400" b="1" dirty="0">
                <a:solidFill>
                  <a:srgbClr val="F86B1F"/>
                </a:solidFill>
                <a:latin typeface="Segoe UI" panose="020B0502040204020203" pitchFamily="34" charset="0"/>
                <a:cs typeface="Segoe UI" panose="020B0502040204020203" pitchFamily="34" charset="0"/>
              </a:rPr>
              <a:t>Engagement with SCS</a:t>
            </a:r>
          </a:p>
          <a:p>
            <a:r>
              <a:rPr lang="en-US" sz="1400" dirty="0">
                <a:solidFill>
                  <a:srgbClr val="F86B1F"/>
                </a:solidFill>
                <a:latin typeface="Segoe UI" panose="020B0502040204020203" pitchFamily="34" charset="0"/>
                <a:cs typeface="Segoe UI" panose="020B0502040204020203" pitchFamily="34" charset="0"/>
              </a:rPr>
              <a:t>CB is at risk of becoming NEET</a:t>
            </a:r>
          </a:p>
          <a:p>
            <a:r>
              <a:rPr lang="en-US" sz="1400" dirty="0">
                <a:solidFill>
                  <a:srgbClr val="F86B1F"/>
                </a:solidFill>
                <a:latin typeface="Segoe UI" panose="020B0502040204020203" pitchFamily="34" charset="0"/>
                <a:cs typeface="Segoe UI" panose="020B0502040204020203" pitchFamily="34" charset="0"/>
              </a:rPr>
              <a:t>Struggles to manage emotions, particularly around relationships.</a:t>
            </a:r>
          </a:p>
          <a:p>
            <a:r>
              <a:rPr lang="en-US" sz="1400" dirty="0">
                <a:solidFill>
                  <a:srgbClr val="F86B1F"/>
                </a:solidFill>
                <a:latin typeface="Segoe UI" panose="020B0502040204020203" pitchFamily="34" charset="0"/>
                <a:cs typeface="Segoe UI" panose="020B0502040204020203" pitchFamily="34" charset="0"/>
              </a:rPr>
              <a:t>Struggles to deal with a recent bereavement.</a:t>
            </a:r>
          </a:p>
          <a:p>
            <a:r>
              <a:rPr lang="en-US" sz="1400" dirty="0">
                <a:solidFill>
                  <a:srgbClr val="F86B1F"/>
                </a:solidFill>
                <a:latin typeface="Segoe UI" panose="020B0502040204020203" pitchFamily="34" charset="0"/>
                <a:cs typeface="Segoe UI" panose="020B0502040204020203" pitchFamily="34" charset="0"/>
              </a:rPr>
              <a:t> Above issues having negative impact on attendance and engagement in learning. </a:t>
            </a:r>
            <a:endParaRPr lang="en-GB" sz="1400" dirty="0">
              <a:solidFill>
                <a:srgbClr val="F86B1F"/>
              </a:solidFill>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B3FA2F2A-3FB9-4B37-B7A1-664627FA7080}"/>
              </a:ext>
            </a:extLst>
          </p:cNvPr>
          <p:cNvSpPr txBox="1"/>
          <p:nvPr/>
        </p:nvSpPr>
        <p:spPr>
          <a:xfrm>
            <a:off x="314823" y="864735"/>
            <a:ext cx="7589657" cy="400110"/>
          </a:xfrm>
          <a:prstGeom prst="rect">
            <a:avLst/>
          </a:prstGeom>
          <a:noFill/>
        </p:spPr>
        <p:txBody>
          <a:bodyPr wrap="square" rtlCol="0">
            <a:spAutoFit/>
          </a:bodyPr>
          <a:lstStyle/>
          <a:p>
            <a:r>
              <a:rPr lang="en-GB" sz="2000" b="1" dirty="0">
                <a:solidFill>
                  <a:schemeClr val="accent5">
                    <a:lumMod val="75000"/>
                  </a:schemeClr>
                </a:solidFill>
                <a:latin typeface="Segoe UI" panose="020B0502040204020203" pitchFamily="34" charset="0"/>
                <a:cs typeface="Segoe UI" panose="020B0502040204020203" pitchFamily="34" charset="0"/>
              </a:rPr>
              <a:t>Case Study 3: CB – Mental Health Worker &amp; Youth Worker</a:t>
            </a:r>
          </a:p>
        </p:txBody>
      </p:sp>
      <p:sp>
        <p:nvSpPr>
          <p:cNvPr id="10" name="TextBox 9">
            <a:extLst>
              <a:ext uri="{FF2B5EF4-FFF2-40B4-BE49-F238E27FC236}">
                <a16:creationId xmlns:a16="http://schemas.microsoft.com/office/drawing/2014/main" id="{578B427E-970D-4FBC-905E-CA74620195EC}"/>
              </a:ext>
            </a:extLst>
          </p:cNvPr>
          <p:cNvSpPr txBox="1"/>
          <p:nvPr/>
        </p:nvSpPr>
        <p:spPr>
          <a:xfrm>
            <a:off x="5676401" y="1321171"/>
            <a:ext cx="6515599" cy="4401205"/>
          </a:xfrm>
          <a:prstGeom prst="rect">
            <a:avLst/>
          </a:prstGeom>
          <a:noFill/>
        </p:spPr>
        <p:txBody>
          <a:bodyPr wrap="square" lIns="91440" tIns="45720" rIns="91440" bIns="45720" anchor="t">
            <a:spAutoFit/>
          </a:bodyPr>
          <a:lstStyle/>
          <a:p>
            <a:r>
              <a:rPr lang="en-US" b="1" dirty="0">
                <a:solidFill>
                  <a:srgbClr val="32ABCA"/>
                </a:solidFill>
                <a:latin typeface="Segoe UI" panose="020B0502040204020203" pitchFamily="34" charset="0"/>
                <a:cs typeface="Segoe UI" panose="020B0502040204020203" pitchFamily="34" charset="0"/>
              </a:rPr>
              <a:t>IMPACT OR CHANGE TO INDIVIDUAL</a:t>
            </a:r>
          </a:p>
          <a:p>
            <a:pPr marL="285750" indent="-285750">
              <a:buFont typeface="Arial" panose="020B0604020202020204" pitchFamily="34" charset="0"/>
              <a:buChar char="•"/>
            </a:pPr>
            <a:r>
              <a:rPr lang="en-GB" dirty="0"/>
              <a:t>CB’s attendance has shown considerable improvement, particularly in her punctuality and willingness to engage in lessons.</a:t>
            </a:r>
          </a:p>
          <a:p>
            <a:pPr marL="285750" indent="-285750">
              <a:buFont typeface="Arial" panose="020B0604020202020204" pitchFamily="34" charset="0"/>
              <a:buChar char="•"/>
            </a:pPr>
            <a:r>
              <a:rPr lang="en-GB" dirty="0"/>
              <a:t>CB’s relationships with her peers are much more positive with no further potential fights. </a:t>
            </a:r>
          </a:p>
          <a:p>
            <a:pPr marL="285750" indent="-285750">
              <a:buFont typeface="Arial" panose="020B0604020202020204" pitchFamily="34" charset="0"/>
              <a:buChar char="•"/>
            </a:pPr>
            <a:r>
              <a:rPr lang="en-US" dirty="0"/>
              <a:t>CB is a regular face at after school revision sessions and she is keen to secure the grades she needs for college.</a:t>
            </a:r>
            <a:endParaRPr lang="en-GB" dirty="0"/>
          </a:p>
          <a:p>
            <a:pPr marL="285750" indent="-285750">
              <a:buFont typeface="Arial" panose="020B0604020202020204" pitchFamily="34" charset="0"/>
              <a:buChar char="•"/>
            </a:pPr>
            <a:r>
              <a:rPr lang="en-GB" dirty="0"/>
              <a:t>With the help of her mentor, CB completed a successful  application for Dental Nurse course once she leaves SCS.</a:t>
            </a:r>
          </a:p>
          <a:p>
            <a:pPr marL="285750" indent="-285750">
              <a:buFont typeface="Arial" panose="020B0604020202020204" pitchFamily="34" charset="0"/>
              <a:buChar char="•"/>
            </a:pPr>
            <a:r>
              <a:rPr lang="en-GB" dirty="0"/>
              <a:t>She has been accepted onto the course and now feel </a:t>
            </a:r>
            <a:r>
              <a:rPr lang="en-GB" dirty="0" err="1"/>
              <a:t>sthat</a:t>
            </a:r>
            <a:r>
              <a:rPr lang="en-GB" dirty="0"/>
              <a:t> she has a plan for the next five years of her life. </a:t>
            </a:r>
          </a:p>
          <a:p>
            <a:endParaRPr lang="en-US" sz="1400" dirty="0">
              <a:latin typeface="Segoe UI" panose="020B0502040204020203" pitchFamily="34" charset="0"/>
              <a:cs typeface="Segoe UI" panose="020B0502040204020203" pitchFamily="34" charset="0"/>
            </a:endParaRPr>
          </a:p>
          <a:p>
            <a:r>
              <a:rPr lang="en-US" b="1" dirty="0">
                <a:solidFill>
                  <a:srgbClr val="00B0F0"/>
                </a:solidFill>
                <a:latin typeface="Segoe UI" panose="020B0502040204020203" pitchFamily="34" charset="0"/>
                <a:cs typeface="Segoe UI" panose="020B0502040204020203" pitchFamily="34" charset="0"/>
              </a:rPr>
              <a:t>In CB’s words “</a:t>
            </a:r>
            <a:r>
              <a:rPr lang="en-US" b="1" dirty="0" err="1">
                <a:solidFill>
                  <a:srgbClr val="00B0F0"/>
                </a:solidFill>
                <a:latin typeface="Segoe UI" panose="020B0502040204020203" pitchFamily="34" charset="0"/>
                <a:cs typeface="Segoe UI" panose="020B0502040204020203" pitchFamily="34" charset="0"/>
              </a:rPr>
              <a:t>Tranjit</a:t>
            </a:r>
            <a:r>
              <a:rPr lang="en-US" b="1" dirty="0">
                <a:solidFill>
                  <a:srgbClr val="00B0F0"/>
                </a:solidFill>
                <a:latin typeface="Segoe UI" panose="020B0502040204020203" pitchFamily="34" charset="0"/>
                <a:cs typeface="Segoe UI" panose="020B0502040204020203" pitchFamily="34" charset="0"/>
              </a:rPr>
              <a:t> and Caprice taught me that I have to have a positive attitude, so that’s what I’m going to do”. </a:t>
            </a:r>
          </a:p>
          <a:p>
            <a:endParaRPr lang="en-US" sz="1400" dirty="0">
              <a:effectLst/>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175C0D47-54CA-41EB-97AD-915293B3606A}"/>
              </a:ext>
            </a:extLst>
          </p:cNvPr>
          <p:cNvSpPr txBox="1"/>
          <p:nvPr/>
        </p:nvSpPr>
        <p:spPr>
          <a:xfrm>
            <a:off x="105707" y="3255501"/>
            <a:ext cx="5644529" cy="3862596"/>
          </a:xfrm>
          <a:prstGeom prst="rect">
            <a:avLst/>
          </a:prstGeom>
          <a:noFill/>
        </p:spPr>
        <p:txBody>
          <a:bodyPr wrap="square">
            <a:spAutoFit/>
          </a:bodyPr>
          <a:lstStyle/>
          <a:p>
            <a:pPr rtl="0" fontAlgn="ctr">
              <a:spcBef>
                <a:spcPts val="0"/>
              </a:spcBef>
              <a:spcAft>
                <a:spcPts val="0"/>
              </a:spcAft>
            </a:pPr>
            <a:r>
              <a:rPr lang="en-GB" b="1" i="0" dirty="0">
                <a:solidFill>
                  <a:schemeClr val="accent2">
                    <a:lumMod val="75000"/>
                  </a:schemeClr>
                </a:solidFill>
                <a:effectLst/>
                <a:latin typeface="Segoe UI" panose="020B0502040204020203" pitchFamily="34" charset="0"/>
                <a:cs typeface="Segoe UI" panose="020B0502040204020203" pitchFamily="34" charset="0"/>
              </a:rPr>
              <a:t>Taskforce intervention</a:t>
            </a:r>
            <a:endParaRPr lang="en-GB" sz="500" dirty="0">
              <a:solidFill>
                <a:srgbClr val="000000"/>
              </a:solidFill>
              <a:effectLst/>
              <a:latin typeface="Segoe UI" panose="020B0502040204020203" pitchFamily="34" charset="0"/>
              <a:cs typeface="Segoe UI" panose="020B0502040204020203" pitchFamily="34" charset="0"/>
            </a:endParaRPr>
          </a:p>
          <a:p>
            <a:pPr fontAlgn="ctr"/>
            <a:r>
              <a:rPr lang="en-US" sz="1400" dirty="0">
                <a:latin typeface="Segoe UI" panose="020B0502040204020203" pitchFamily="34" charset="0"/>
                <a:cs typeface="Segoe UI" panose="020B0502040204020203" pitchFamily="34" charset="0"/>
              </a:rPr>
              <a:t>CB initially began engaging with one of the AP Taskforce Youth Workers, early into the sessions the mentor identified that CB’s emotional needs went deeper than first expected and suggested that CB engage with the AP Taskforce Counsellor.</a:t>
            </a:r>
          </a:p>
          <a:p>
            <a:pPr fontAlgn="ctr"/>
            <a:endParaRPr lang="en-US" sz="1400" dirty="0">
              <a:latin typeface="Segoe UI" panose="020B0502040204020203" pitchFamily="34" charset="0"/>
              <a:cs typeface="Segoe UI" panose="020B0502040204020203" pitchFamily="34" charset="0"/>
            </a:endParaRPr>
          </a:p>
          <a:p>
            <a:pPr fontAlgn="ctr"/>
            <a:r>
              <a:rPr lang="en-US" sz="1400" dirty="0">
                <a:latin typeface="Segoe UI" panose="020B0502040204020203" pitchFamily="34" charset="0"/>
                <a:cs typeface="Segoe UI" panose="020B0502040204020203" pitchFamily="34" charset="0"/>
              </a:rPr>
              <a:t>CB was reluctant at first so the Youth Worker introduced the counsellor and sat in on the first few therapy sessions to offer support and reassurance.  Very quickly, CB’s barriers came down and she began to explore the trauma she had suffered and the impact of the recent bereavement. </a:t>
            </a:r>
          </a:p>
          <a:p>
            <a:pPr fontAlgn="ctr"/>
            <a:endParaRPr lang="en-US" sz="1400" dirty="0">
              <a:latin typeface="Segoe UI" panose="020B0502040204020203" pitchFamily="34" charset="0"/>
              <a:cs typeface="Segoe UI" panose="020B0502040204020203" pitchFamily="34" charset="0"/>
            </a:endParaRPr>
          </a:p>
          <a:p>
            <a:pPr fontAlgn="ctr"/>
            <a:r>
              <a:rPr lang="en-US" sz="1400" dirty="0">
                <a:latin typeface="Segoe UI" panose="020B0502040204020203" pitchFamily="34" charset="0"/>
                <a:cs typeface="Segoe UI" panose="020B0502040204020203" pitchFamily="34" charset="0"/>
              </a:rPr>
              <a:t>The counsellor and the youth worker also facilitated positive conversations with CB and her peers during disputes.  CB admitted that without their input, these types of arguments would usually result in fights. </a:t>
            </a:r>
          </a:p>
          <a:p>
            <a:pPr fontAlgn="ctr"/>
            <a:endParaRPr lang="en-GB" sz="1200" dirty="0">
              <a:effectLst/>
              <a:cs typeface="Segoe UI" panose="020B0502040204020203" pitchFamily="34" charset="0"/>
            </a:endParaRPr>
          </a:p>
        </p:txBody>
      </p:sp>
      <p:pic>
        <p:nvPicPr>
          <p:cNvPr id="7" name="Picture 6">
            <a:extLst>
              <a:ext uri="{FF2B5EF4-FFF2-40B4-BE49-F238E27FC236}">
                <a16:creationId xmlns:a16="http://schemas.microsoft.com/office/drawing/2014/main" id="{5BFA4397-2BD3-4E9B-8B49-4148CF6B7B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27429" cy="718517"/>
          </a:xfrm>
          <a:prstGeom prst="rect">
            <a:avLst/>
          </a:prstGeom>
          <a:noFill/>
          <a:ln>
            <a:noFill/>
          </a:ln>
        </p:spPr>
      </p:pic>
      <p:sp>
        <p:nvSpPr>
          <p:cNvPr id="2" name="Footer Placeholder 1">
            <a:extLst>
              <a:ext uri="{FF2B5EF4-FFF2-40B4-BE49-F238E27FC236}">
                <a16:creationId xmlns:a16="http://schemas.microsoft.com/office/drawing/2014/main" id="{4DAA996A-8DC2-4AC2-B27E-4F181BE76458}"/>
              </a:ext>
            </a:extLst>
          </p:cNvPr>
          <p:cNvSpPr>
            <a:spLocks noGrp="1"/>
          </p:cNvSpPr>
          <p:nvPr>
            <p:ph type="ftr" sz="quarter" idx="11"/>
          </p:nvPr>
        </p:nvSpPr>
        <p:spPr/>
        <p:txBody>
          <a:bodyPr/>
          <a:lstStyle/>
          <a:p>
            <a:r>
              <a:rPr lang="en-GB" dirty="0"/>
              <a:t>OFFICIAL</a:t>
            </a:r>
          </a:p>
        </p:txBody>
      </p:sp>
      <p:sp>
        <p:nvSpPr>
          <p:cNvPr id="3" name="Slide Number Placeholder 2">
            <a:extLst>
              <a:ext uri="{FF2B5EF4-FFF2-40B4-BE49-F238E27FC236}">
                <a16:creationId xmlns:a16="http://schemas.microsoft.com/office/drawing/2014/main" id="{BA5C5CEE-6921-4453-B1D6-9672CE476E1D}"/>
              </a:ext>
            </a:extLst>
          </p:cNvPr>
          <p:cNvSpPr>
            <a:spLocks noGrp="1"/>
          </p:cNvSpPr>
          <p:nvPr>
            <p:ph type="sldNum" sz="quarter" idx="12"/>
          </p:nvPr>
        </p:nvSpPr>
        <p:spPr/>
        <p:txBody>
          <a:bodyPr/>
          <a:lstStyle/>
          <a:p>
            <a:fld id="{6ED51BDA-ED50-4C60-94E5-979DA6623C8A}" type="slidenum">
              <a:rPr lang="en-GB" smtClean="0"/>
              <a:t>18</a:t>
            </a:fld>
            <a:endParaRPr lang="en-GB"/>
          </a:p>
        </p:txBody>
      </p:sp>
      <p:sp>
        <p:nvSpPr>
          <p:cNvPr id="4" name="Title 6">
            <a:extLst>
              <a:ext uri="{FF2B5EF4-FFF2-40B4-BE49-F238E27FC236}">
                <a16:creationId xmlns:a16="http://schemas.microsoft.com/office/drawing/2014/main" id="{E0FED25F-59E3-880D-87C5-0343ECE6A44E}"/>
              </a:ext>
            </a:extLst>
          </p:cNvPr>
          <p:cNvSpPr txBox="1">
            <a:spLocks/>
          </p:cNvSpPr>
          <p:nvPr/>
        </p:nvSpPr>
        <p:spPr>
          <a:xfrm>
            <a:off x="2039568" y="105860"/>
            <a:ext cx="3062598" cy="659286"/>
          </a:xfrm>
          <a:prstGeom prst="rect">
            <a:avLst/>
          </a:prstGeom>
          <a:ln w="28575">
            <a:solidFill>
              <a:srgbClr val="00B050"/>
            </a:solidFill>
          </a:ln>
        </p:spPr>
        <p:txBody>
          <a:bodyPr vert="horz" lIns="91440" tIns="45720" rIns="91440" bIns="45720" rtlCol="0" anchor="b">
            <a:normAutofit/>
          </a:bodyPr>
          <a:lstStyle>
            <a:lvl1pPr algn="l" defTabSz="913526" rtl="0" eaLnBrk="1" fontAlgn="base" hangingPunct="1">
              <a:spcBef>
                <a:spcPct val="0"/>
              </a:spcBef>
              <a:spcAft>
                <a:spcPct val="0"/>
              </a:spcAft>
              <a:defRPr lang="en-GB" sz="5000" b="1">
                <a:solidFill>
                  <a:schemeClr val="tx2"/>
                </a:solidFill>
                <a:latin typeface="Arial" panose="020B0604020202020204" pitchFamily="34" charset="0"/>
                <a:ea typeface="+mj-ea"/>
                <a:cs typeface="Arial" panose="020B0604020202020204" pitchFamily="34" charset="0"/>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a:lstStyle>
          <a:p>
            <a:r>
              <a:rPr lang="en-GB" sz="3600" kern="0">
                <a:latin typeface="Arial"/>
                <a:cs typeface="Arial"/>
              </a:rPr>
              <a:t>Case studies</a:t>
            </a:r>
          </a:p>
        </p:txBody>
      </p:sp>
      <p:pic>
        <p:nvPicPr>
          <p:cNvPr id="8" name="Picture 7" descr="A picture containing graphical user interface&#10;&#10;Description automatically generated">
            <a:extLst>
              <a:ext uri="{FF2B5EF4-FFF2-40B4-BE49-F238E27FC236}">
                <a16:creationId xmlns:a16="http://schemas.microsoft.com/office/drawing/2014/main" id="{29A426D6-1354-63BD-967B-E1ACA75FF2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9109" y="115591"/>
            <a:ext cx="1886318" cy="725507"/>
          </a:xfrm>
          <a:prstGeom prst="rect">
            <a:avLst/>
          </a:prstGeom>
        </p:spPr>
      </p:pic>
    </p:spTree>
    <p:extLst>
      <p:ext uri="{BB962C8B-B14F-4D97-AF65-F5344CB8AC3E}">
        <p14:creationId xmlns:p14="http://schemas.microsoft.com/office/powerpoint/2010/main" val="4014679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67995"/>
          </a:xfrm>
        </p:spPr>
        <p:txBody>
          <a:bodyPr>
            <a:normAutofit fontScale="90000"/>
          </a:bodyPr>
          <a:lstStyle/>
          <a:p>
            <a:r>
              <a:rPr lang="en-US" dirty="0"/>
              <a:t>AP Taskforce Feedback Forms Examples</a:t>
            </a:r>
            <a:endParaRPr lang="en-GB" dirty="0"/>
          </a:p>
        </p:txBody>
      </p:sp>
      <p:pic>
        <p:nvPicPr>
          <p:cNvPr id="6" name="Content Placeholder 5"/>
          <p:cNvPicPr>
            <a:picLocks noGrp="1" noChangeAspect="1"/>
          </p:cNvPicPr>
          <p:nvPr>
            <p:ph idx="1"/>
          </p:nvPr>
        </p:nvPicPr>
        <p:blipFill>
          <a:blip r:embed="rId2"/>
          <a:stretch>
            <a:fillRect/>
          </a:stretch>
        </p:blipFill>
        <p:spPr>
          <a:xfrm>
            <a:off x="838200" y="1076959"/>
            <a:ext cx="3743960" cy="5201603"/>
          </a:xfrm>
          <a:prstGeom prst="rect">
            <a:avLst/>
          </a:prstGeom>
          <a:ln w="28575">
            <a:solidFill>
              <a:srgbClr val="00FFFF"/>
            </a:solidFill>
          </a:ln>
          <a:effectLst>
            <a:softEdge rad="139700"/>
          </a:effectLst>
        </p:spPr>
      </p:pic>
      <p:sp>
        <p:nvSpPr>
          <p:cNvPr id="5" name="Slide Number Placeholder 4"/>
          <p:cNvSpPr>
            <a:spLocks noGrp="1"/>
          </p:cNvSpPr>
          <p:nvPr>
            <p:ph type="sldNum" sz="quarter" idx="12"/>
          </p:nvPr>
        </p:nvSpPr>
        <p:spPr/>
        <p:txBody>
          <a:bodyPr/>
          <a:lstStyle/>
          <a:p>
            <a:fld id="{6ED51BDA-ED50-4C60-94E5-979DA6623C8A}" type="slidenum">
              <a:rPr lang="en-GB" smtClean="0"/>
              <a:t>19</a:t>
            </a:fld>
            <a:endParaRPr lang="en-GB"/>
          </a:p>
        </p:txBody>
      </p:sp>
      <p:pic>
        <p:nvPicPr>
          <p:cNvPr id="7" name="Picture 6"/>
          <p:cNvPicPr>
            <a:picLocks noChangeAspect="1"/>
          </p:cNvPicPr>
          <p:nvPr/>
        </p:nvPicPr>
        <p:blipFill>
          <a:blip r:embed="rId3"/>
          <a:stretch>
            <a:fillRect/>
          </a:stretch>
        </p:blipFill>
        <p:spPr>
          <a:xfrm>
            <a:off x="6004560" y="1181216"/>
            <a:ext cx="4094480" cy="5097346"/>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9510CEA1-316B-2BC8-54E2-A80896CE14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9217" y="236368"/>
            <a:ext cx="1886318" cy="725507"/>
          </a:xfrm>
          <a:prstGeom prst="rect">
            <a:avLst/>
          </a:prstGeom>
        </p:spPr>
      </p:pic>
    </p:spTree>
    <p:extLst>
      <p:ext uri="{BB962C8B-B14F-4D97-AF65-F5344CB8AC3E}">
        <p14:creationId xmlns:p14="http://schemas.microsoft.com/office/powerpoint/2010/main" val="182071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6">
            <a:extLst>
              <a:ext uri="{FF2B5EF4-FFF2-40B4-BE49-F238E27FC236}">
                <a16:creationId xmlns:a16="http://schemas.microsoft.com/office/drawing/2014/main" id="{330C073A-EFBB-47C6-AD0A-B7E600CE3F2B}"/>
              </a:ext>
            </a:extLst>
          </p:cNvPr>
          <p:cNvSpPr txBox="1">
            <a:spLocks/>
          </p:cNvSpPr>
          <p:nvPr/>
        </p:nvSpPr>
        <p:spPr>
          <a:xfrm>
            <a:off x="413467" y="204304"/>
            <a:ext cx="10732717" cy="659286"/>
          </a:xfrm>
          <a:prstGeom prst="rect">
            <a:avLst/>
          </a:prstGeom>
          <a:ln w="38100">
            <a:solidFill>
              <a:srgbClr val="00B050"/>
            </a:solidFill>
          </a:ln>
        </p:spPr>
        <p:txBody>
          <a:bodyPr vert="horz" lIns="91440" tIns="45720" rIns="91440" bIns="45720" rtlCol="0" anchor="b">
            <a:normAutofit/>
          </a:bodyPr>
          <a:lstStyle>
            <a:lvl1pPr algn="l" defTabSz="913526" rtl="0" eaLnBrk="1" fontAlgn="base" hangingPunct="1">
              <a:spcBef>
                <a:spcPct val="0"/>
              </a:spcBef>
              <a:spcAft>
                <a:spcPct val="0"/>
              </a:spcAft>
              <a:defRPr lang="en-GB" sz="5000" b="1">
                <a:solidFill>
                  <a:schemeClr val="tx2"/>
                </a:solidFill>
                <a:latin typeface="Arial" panose="020B0604020202020204" pitchFamily="34" charset="0"/>
                <a:ea typeface="+mj-ea"/>
                <a:cs typeface="Arial" panose="020B0604020202020204" pitchFamily="34" charset="0"/>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a:lstStyle>
          <a:p>
            <a:r>
              <a:rPr lang="en-GB" sz="3600" kern="0">
                <a:latin typeface="Arial"/>
                <a:cs typeface="Arial"/>
              </a:rPr>
              <a:t>What is APST and what is it trying to achieve?</a:t>
            </a:r>
            <a:endParaRPr lang="en-GB" sz="3600" kern="0"/>
          </a:p>
        </p:txBody>
      </p:sp>
      <p:sp>
        <p:nvSpPr>
          <p:cNvPr id="8" name="Rectangle 7">
            <a:extLst>
              <a:ext uri="{FF2B5EF4-FFF2-40B4-BE49-F238E27FC236}">
                <a16:creationId xmlns:a16="http://schemas.microsoft.com/office/drawing/2014/main" id="{86AE1631-13D0-82E9-DA90-52156EF058F4}"/>
              </a:ext>
            </a:extLst>
          </p:cNvPr>
          <p:cNvSpPr/>
          <p:nvPr/>
        </p:nvSpPr>
        <p:spPr>
          <a:xfrm>
            <a:off x="289112" y="1163171"/>
            <a:ext cx="10857071" cy="194802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002060"/>
                </a:solidFill>
              </a:rPr>
              <a:t>	The APST programme </a:t>
            </a:r>
            <a:r>
              <a:rPr lang="en-GB" sz="1600" b="1" dirty="0">
                <a:solidFill>
                  <a:srgbClr val="002060"/>
                </a:solidFill>
              </a:rPr>
              <a:t>was introduced in 2021</a:t>
            </a:r>
            <a:r>
              <a:rPr lang="en-GB" sz="1600" dirty="0">
                <a:solidFill>
                  <a:srgbClr val="002060"/>
                </a:solidFill>
              </a:rPr>
              <a:t>, in </a:t>
            </a:r>
            <a:r>
              <a:rPr lang="en-GB" sz="1600" b="1" dirty="0">
                <a:solidFill>
                  <a:srgbClr val="002060"/>
                </a:solidFill>
              </a:rPr>
              <a:t>22 areas. </a:t>
            </a:r>
            <a:r>
              <a:rPr lang="en-GB" sz="1600" dirty="0">
                <a:solidFill>
                  <a:srgbClr val="002060"/>
                </a:solidFill>
              </a:rPr>
              <a:t>Its aim is to effectively respond to the </a:t>
            </a:r>
            <a:r>
              <a:rPr lang="en-GB" sz="1600" b="1" dirty="0">
                <a:solidFill>
                  <a:srgbClr val="002060"/>
                </a:solidFill>
              </a:rPr>
              <a:t>complex needs </a:t>
            </a:r>
            <a:r>
              <a:rPr lang="en-GB" sz="1600" dirty="0">
                <a:solidFill>
                  <a:srgbClr val="002060"/>
                </a:solidFill>
              </a:rPr>
              <a:t>of 	AP pupils, to </a:t>
            </a:r>
            <a:r>
              <a:rPr lang="en-GB" sz="1600" b="1" dirty="0">
                <a:solidFill>
                  <a:srgbClr val="002060"/>
                </a:solidFill>
              </a:rPr>
              <a:t>re-engage them in their education,</a:t>
            </a:r>
            <a:r>
              <a:rPr lang="en-GB" sz="1600" dirty="0">
                <a:solidFill>
                  <a:srgbClr val="002060"/>
                </a:solidFill>
              </a:rPr>
              <a:t> to improve </a:t>
            </a:r>
            <a:r>
              <a:rPr lang="en-GB" sz="1600" b="1" dirty="0">
                <a:solidFill>
                  <a:srgbClr val="002060"/>
                </a:solidFill>
              </a:rPr>
              <a:t>attendance</a:t>
            </a:r>
            <a:r>
              <a:rPr lang="en-GB" sz="1600" dirty="0">
                <a:solidFill>
                  <a:srgbClr val="002060"/>
                </a:solidFill>
              </a:rPr>
              <a:t>, </a:t>
            </a:r>
            <a:r>
              <a:rPr lang="en-GB" sz="1600" b="1" dirty="0">
                <a:solidFill>
                  <a:srgbClr val="002060"/>
                </a:solidFill>
              </a:rPr>
              <a:t>behaviour</a:t>
            </a:r>
            <a:r>
              <a:rPr lang="en-GB" sz="1600" dirty="0">
                <a:solidFill>
                  <a:srgbClr val="002060"/>
                </a:solidFill>
              </a:rPr>
              <a:t> and </a:t>
            </a:r>
            <a:r>
              <a:rPr lang="en-GB" sz="1600" b="1" dirty="0">
                <a:solidFill>
                  <a:srgbClr val="002060"/>
                </a:solidFill>
              </a:rPr>
              <a:t>attainment</a:t>
            </a:r>
            <a:r>
              <a:rPr lang="en-GB" sz="1600" dirty="0">
                <a:solidFill>
                  <a:srgbClr val="002060"/>
                </a:solidFill>
              </a:rPr>
              <a:t> in school, and 	reduce involvement in offending and </a:t>
            </a:r>
            <a:r>
              <a:rPr lang="en-GB" sz="1600" b="1" dirty="0">
                <a:solidFill>
                  <a:srgbClr val="002060"/>
                </a:solidFill>
              </a:rPr>
              <a:t>serious violence</a:t>
            </a:r>
            <a:r>
              <a:rPr lang="en-GB" sz="1600" dirty="0">
                <a:solidFill>
                  <a:srgbClr val="002060"/>
                </a:solidFill>
              </a:rPr>
              <a:t>.</a:t>
            </a:r>
            <a:r>
              <a:rPr lang="en-GB" sz="1600" b="1" dirty="0">
                <a:solidFill>
                  <a:srgbClr val="002060"/>
                </a:solidFill>
              </a:rPr>
              <a:t> </a:t>
            </a:r>
            <a:endParaRPr lang="en-GB" sz="1600" dirty="0">
              <a:solidFill>
                <a:srgbClr val="002060"/>
              </a:solidFill>
            </a:endParaRPr>
          </a:p>
          <a:p>
            <a:endParaRPr lang="en-GB" sz="1600" dirty="0">
              <a:solidFill>
                <a:srgbClr val="002060"/>
              </a:solidFill>
            </a:endParaRPr>
          </a:p>
          <a:p>
            <a:r>
              <a:rPr lang="en-GB" sz="1600" dirty="0">
                <a:solidFill>
                  <a:srgbClr val="002060"/>
                </a:solidFill>
              </a:rPr>
              <a:t>	</a:t>
            </a:r>
            <a:r>
              <a:rPr lang="en-GB" sz="1600" b="1" dirty="0">
                <a:solidFill>
                  <a:srgbClr val="002060"/>
                </a:solidFill>
              </a:rPr>
              <a:t>Multi-disciplinary teams (or taskforces) of specialists </a:t>
            </a:r>
            <a:r>
              <a:rPr lang="en-GB" sz="1600" dirty="0">
                <a:solidFill>
                  <a:srgbClr val="002060"/>
                </a:solidFill>
              </a:rPr>
              <a:t>have been established within each area’s largest AP school. 	Teams are </a:t>
            </a:r>
            <a:r>
              <a:rPr lang="en-GB" sz="1600" b="1" dirty="0">
                <a:solidFill>
                  <a:srgbClr val="002060"/>
                </a:solidFill>
              </a:rPr>
              <a:t>co-located within their AP school</a:t>
            </a:r>
            <a:r>
              <a:rPr lang="en-GB" sz="1600" dirty="0">
                <a:solidFill>
                  <a:srgbClr val="002060"/>
                </a:solidFill>
              </a:rPr>
              <a:t>, delivering </a:t>
            </a:r>
            <a:r>
              <a:rPr lang="en-GB" sz="1600" b="1" dirty="0">
                <a:solidFill>
                  <a:srgbClr val="002060"/>
                </a:solidFill>
              </a:rPr>
              <a:t>co-ordinated and child-centred support</a:t>
            </a:r>
            <a:r>
              <a:rPr lang="en-GB" sz="1600" dirty="0">
                <a:solidFill>
                  <a:srgbClr val="002060"/>
                </a:solidFill>
              </a:rPr>
              <a:t>. </a:t>
            </a:r>
          </a:p>
          <a:p>
            <a:pPr algn="ctr"/>
            <a:endParaRPr lang="en-GB" sz="1600" dirty="0">
              <a:solidFill>
                <a:srgbClr val="002060"/>
              </a:solidFill>
            </a:endParaRPr>
          </a:p>
        </p:txBody>
      </p:sp>
      <p:sp>
        <p:nvSpPr>
          <p:cNvPr id="2" name="Rectangle 1">
            <a:extLst>
              <a:ext uri="{FF2B5EF4-FFF2-40B4-BE49-F238E27FC236}">
                <a16:creationId xmlns:a16="http://schemas.microsoft.com/office/drawing/2014/main" id="{BD59EBF7-A09B-DDBC-A389-380FFA2A7614}"/>
              </a:ext>
            </a:extLst>
          </p:cNvPr>
          <p:cNvSpPr/>
          <p:nvPr/>
        </p:nvSpPr>
        <p:spPr>
          <a:xfrm>
            <a:off x="289112" y="3240740"/>
            <a:ext cx="10857071" cy="34962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rPr>
              <a:t>Delivering specialist support within APs, and use of multi-disciplinary teams have been shown to have benefits for young people. The </a:t>
            </a:r>
            <a:r>
              <a:rPr lang="en-GB" sz="1400" b="1" dirty="0">
                <a:solidFill>
                  <a:schemeClr val="bg1"/>
                </a:solidFill>
              </a:rPr>
              <a:t>APST model draws on the best available evidence</a:t>
            </a:r>
            <a:r>
              <a:rPr lang="en-GB" sz="1400" dirty="0">
                <a:solidFill>
                  <a:schemeClr val="bg1"/>
                </a:solidFill>
              </a:rPr>
              <a:t> and has the following core components:</a:t>
            </a:r>
          </a:p>
          <a:p>
            <a:endParaRPr lang="en-GB" sz="1400" dirty="0">
              <a:solidFill>
                <a:schemeClr val="bg1"/>
              </a:solidFill>
            </a:endParaRPr>
          </a:p>
          <a:p>
            <a:r>
              <a:rPr lang="en-GB" sz="1400" dirty="0">
                <a:solidFill>
                  <a:schemeClr val="bg1"/>
                </a:solidFill>
              </a:rPr>
              <a:t>	</a:t>
            </a:r>
            <a:r>
              <a:rPr lang="en-GB" sz="1400" b="1" dirty="0">
                <a:solidFill>
                  <a:schemeClr val="bg1"/>
                </a:solidFill>
              </a:rPr>
              <a:t>Location in AP schools</a:t>
            </a:r>
            <a:r>
              <a:rPr lang="en-GB" sz="1400" dirty="0">
                <a:solidFill>
                  <a:schemeClr val="bg1"/>
                </a:solidFill>
              </a:rPr>
              <a:t>, where pupils have some of the most acute need and for whom traditional referral services are likely to be less 	appropriate.</a:t>
            </a:r>
          </a:p>
          <a:p>
            <a:pPr marL="342900" indent="-342900">
              <a:buFont typeface="+mj-lt"/>
              <a:buAutoNum type="arabicPeriod"/>
            </a:pPr>
            <a:endParaRPr lang="en-GB" sz="1400" dirty="0">
              <a:solidFill>
                <a:schemeClr val="bg1"/>
              </a:solidFill>
            </a:endParaRPr>
          </a:p>
          <a:p>
            <a:r>
              <a:rPr lang="en-GB" sz="1400" b="1" dirty="0">
                <a:solidFill>
                  <a:schemeClr val="bg1"/>
                </a:solidFill>
              </a:rPr>
              <a:t>	Co-located teams </a:t>
            </a:r>
            <a:r>
              <a:rPr lang="en-GB" sz="1400" dirty="0">
                <a:solidFill>
                  <a:schemeClr val="bg1"/>
                </a:solidFill>
              </a:rPr>
              <a:t>which share their specialist knowledge to provide co-ordinated support rooted in a holistic understanding of young 	people’s lives. </a:t>
            </a:r>
          </a:p>
          <a:p>
            <a:pPr marL="342900" indent="-342900">
              <a:buFont typeface="+mj-lt"/>
              <a:buAutoNum type="arabicPeriod"/>
            </a:pPr>
            <a:endParaRPr lang="en-GB" sz="1400" dirty="0">
              <a:solidFill>
                <a:schemeClr val="bg1"/>
              </a:solidFill>
            </a:endParaRPr>
          </a:p>
          <a:p>
            <a:r>
              <a:rPr lang="en-GB" sz="1400" b="1" dirty="0">
                <a:solidFill>
                  <a:schemeClr val="bg1"/>
                </a:solidFill>
              </a:rPr>
              <a:t>	On-site presence </a:t>
            </a:r>
            <a:r>
              <a:rPr lang="en-GB" sz="1400" dirty="0">
                <a:solidFill>
                  <a:schemeClr val="bg1"/>
                </a:solidFill>
              </a:rPr>
              <a:t>which enables specialists to better understand young people’s needs and build trusting relationships, with the aim of 	improving engagement.</a:t>
            </a:r>
          </a:p>
          <a:p>
            <a:pPr marL="342900" indent="-342900">
              <a:buFont typeface="+mj-lt"/>
              <a:buAutoNum type="arabicPeriod"/>
            </a:pPr>
            <a:endParaRPr lang="en-GB" sz="1400" dirty="0">
              <a:solidFill>
                <a:schemeClr val="bg1"/>
              </a:solidFill>
            </a:endParaRPr>
          </a:p>
          <a:p>
            <a:r>
              <a:rPr lang="en-GB" sz="1400" dirty="0">
                <a:solidFill>
                  <a:schemeClr val="bg1"/>
                </a:solidFill>
              </a:rPr>
              <a:t>	Specialists can be </a:t>
            </a:r>
            <a:r>
              <a:rPr lang="en-GB" sz="1400" b="1" dirty="0">
                <a:solidFill>
                  <a:schemeClr val="bg1"/>
                </a:solidFill>
              </a:rPr>
              <a:t>responsive to young people’s needs </a:t>
            </a:r>
            <a:r>
              <a:rPr lang="en-GB" sz="1400" dirty="0">
                <a:solidFill>
                  <a:schemeClr val="bg1"/>
                </a:solidFill>
              </a:rPr>
              <a:t>in a more timely manner rather than waiting for  lengthy referrals.</a:t>
            </a:r>
          </a:p>
          <a:p>
            <a:pPr marL="342900" indent="-342900">
              <a:buFont typeface="+mj-lt"/>
              <a:buAutoNum type="arabicPeriod"/>
            </a:pPr>
            <a:endParaRPr lang="en-GB" sz="1400" dirty="0">
              <a:solidFill>
                <a:schemeClr val="bg1"/>
              </a:solidFill>
            </a:endParaRPr>
          </a:p>
          <a:p>
            <a:r>
              <a:rPr lang="en-GB" sz="1400" dirty="0">
                <a:solidFill>
                  <a:schemeClr val="bg1"/>
                </a:solidFill>
              </a:rPr>
              <a:t>	Specialists and APs are brought together to </a:t>
            </a:r>
            <a:r>
              <a:rPr lang="en-GB" sz="1400" b="1" dirty="0">
                <a:solidFill>
                  <a:schemeClr val="bg1"/>
                </a:solidFill>
              </a:rPr>
              <a:t>improve coordination and strategic collaboration </a:t>
            </a:r>
            <a:r>
              <a:rPr lang="en-GB" sz="1400" dirty="0">
                <a:solidFill>
                  <a:schemeClr val="bg1"/>
                </a:solidFill>
              </a:rPr>
              <a:t>with each other, and with local agencies 	and schools. </a:t>
            </a:r>
          </a:p>
        </p:txBody>
      </p:sp>
      <p:pic>
        <p:nvPicPr>
          <p:cNvPr id="7" name="Graphic 6" descr="Cheers with solid fill">
            <a:extLst>
              <a:ext uri="{FF2B5EF4-FFF2-40B4-BE49-F238E27FC236}">
                <a16:creationId xmlns:a16="http://schemas.microsoft.com/office/drawing/2014/main" id="{97CCFF73-05E9-87AD-28E0-E4EE8EB6185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9447" y="2215987"/>
            <a:ext cx="608479" cy="608479"/>
          </a:xfrm>
          <a:prstGeom prst="rect">
            <a:avLst/>
          </a:prstGeom>
        </p:spPr>
      </p:pic>
      <p:pic>
        <p:nvPicPr>
          <p:cNvPr id="11" name="Graphic 10" descr="Schoolhouse with solid fill">
            <a:extLst>
              <a:ext uri="{FF2B5EF4-FFF2-40B4-BE49-F238E27FC236}">
                <a16:creationId xmlns:a16="http://schemas.microsoft.com/office/drawing/2014/main" id="{AAAD5361-12E1-FCDF-1EBA-3E738BC7223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6356" y="1289318"/>
            <a:ext cx="608479" cy="608479"/>
          </a:xfrm>
          <a:prstGeom prst="rect">
            <a:avLst/>
          </a:prstGeom>
        </p:spPr>
      </p:pic>
      <p:pic>
        <p:nvPicPr>
          <p:cNvPr id="4" name="Graphic 3" descr="Schoolhouse with solid fill">
            <a:extLst>
              <a:ext uri="{FF2B5EF4-FFF2-40B4-BE49-F238E27FC236}">
                <a16:creationId xmlns:a16="http://schemas.microsoft.com/office/drawing/2014/main" id="{C788A65B-5914-1BEE-23E5-907F2178E717}"/>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004" y="5131599"/>
            <a:ext cx="508010" cy="508010"/>
          </a:xfrm>
          <a:prstGeom prst="rect">
            <a:avLst/>
          </a:prstGeom>
        </p:spPr>
      </p:pic>
      <p:pic>
        <p:nvPicPr>
          <p:cNvPr id="9" name="Graphic 8" descr="Cheers with solid fill">
            <a:extLst>
              <a:ext uri="{FF2B5EF4-FFF2-40B4-BE49-F238E27FC236}">
                <a16:creationId xmlns:a16="http://schemas.microsoft.com/office/drawing/2014/main" id="{8CA45EAB-DBC4-3719-CD94-BC1E6C4B76DE}"/>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4004" y="4588566"/>
            <a:ext cx="508010" cy="508010"/>
          </a:xfrm>
          <a:prstGeom prst="rect">
            <a:avLst/>
          </a:prstGeom>
        </p:spPr>
      </p:pic>
      <p:pic>
        <p:nvPicPr>
          <p:cNvPr id="12" name="Graphic 11" descr="Group with solid fill">
            <a:extLst>
              <a:ext uri="{FF2B5EF4-FFF2-40B4-BE49-F238E27FC236}">
                <a16:creationId xmlns:a16="http://schemas.microsoft.com/office/drawing/2014/main" id="{9451F156-83BD-48A8-45F0-0C6FA6022155}"/>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0644" y="3899116"/>
            <a:ext cx="559904" cy="559904"/>
          </a:xfrm>
          <a:prstGeom prst="rect">
            <a:avLst/>
          </a:prstGeom>
        </p:spPr>
      </p:pic>
      <p:pic>
        <p:nvPicPr>
          <p:cNvPr id="15" name="Graphic 14" descr="Open hand with solid fill">
            <a:extLst>
              <a:ext uri="{FF2B5EF4-FFF2-40B4-BE49-F238E27FC236}">
                <a16:creationId xmlns:a16="http://schemas.microsoft.com/office/drawing/2014/main" id="{833BB5D1-EC74-9CFE-32FC-7AD0EE37A856}"/>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40448" y="5746724"/>
            <a:ext cx="559905" cy="559905"/>
          </a:xfrm>
          <a:prstGeom prst="rect">
            <a:avLst/>
          </a:prstGeom>
        </p:spPr>
      </p:pic>
      <p:pic>
        <p:nvPicPr>
          <p:cNvPr id="17" name="Graphic 16" descr="Playbook with solid fill">
            <a:extLst>
              <a:ext uri="{FF2B5EF4-FFF2-40B4-BE49-F238E27FC236}">
                <a16:creationId xmlns:a16="http://schemas.microsoft.com/office/drawing/2014/main" id="{7ED0CD28-9C23-3A90-9E1B-5A4028645E89}"/>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13467" y="6246477"/>
            <a:ext cx="508010" cy="508010"/>
          </a:xfrm>
          <a:prstGeom prst="rect">
            <a:avLst/>
          </a:prstGeom>
        </p:spPr>
      </p:pic>
    </p:spTree>
    <p:extLst>
      <p:ext uri="{BB962C8B-B14F-4D97-AF65-F5344CB8AC3E}">
        <p14:creationId xmlns:p14="http://schemas.microsoft.com/office/powerpoint/2010/main" val="3571341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5369AF-0EB7-4BAF-8B64-14FFB1E0C7EA}" type="slidenum">
              <a:rPr lang="en-GB" smtClean="0"/>
              <a:pPr/>
              <a:t>20</a:t>
            </a:fld>
            <a:endParaRPr lang="en-GB"/>
          </a:p>
        </p:txBody>
      </p:sp>
      <p:sp>
        <p:nvSpPr>
          <p:cNvPr id="3" name="Title 2"/>
          <p:cNvSpPr>
            <a:spLocks noGrp="1"/>
          </p:cNvSpPr>
          <p:nvPr>
            <p:ph type="title"/>
          </p:nvPr>
        </p:nvSpPr>
        <p:spPr/>
        <p:txBody>
          <a:bodyPr/>
          <a:lstStyle/>
          <a:p>
            <a:r>
              <a:rPr lang="en-US" dirty="0"/>
              <a:t>Why Should you Match fund?</a:t>
            </a:r>
            <a:endParaRPr lang="en-GB" dirty="0"/>
          </a:p>
        </p:txBody>
      </p:sp>
      <p:graphicFrame>
        <p:nvGraphicFramePr>
          <p:cNvPr id="7" name="Diagram 6"/>
          <p:cNvGraphicFramePr/>
          <p:nvPr>
            <p:extLst>
              <p:ext uri="{D42A27DB-BD31-4B8C-83A1-F6EECF244321}">
                <p14:modId xmlns:p14="http://schemas.microsoft.com/office/powerpoint/2010/main" val="1134449608"/>
              </p:ext>
            </p:extLst>
          </p:nvPr>
        </p:nvGraphicFramePr>
        <p:xfrm>
          <a:off x="522494" y="776752"/>
          <a:ext cx="10612866" cy="5789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picture containing graphical user interface&#10;&#10;Description automatically generated">
            <a:extLst>
              <a:ext uri="{FF2B5EF4-FFF2-40B4-BE49-F238E27FC236}">
                <a16:creationId xmlns:a16="http://schemas.microsoft.com/office/drawing/2014/main" id="{2DC51617-548B-2420-ACCB-D41713AD12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7797" y="120579"/>
            <a:ext cx="1706052" cy="656174"/>
          </a:xfrm>
          <a:prstGeom prst="rect">
            <a:avLst/>
          </a:prstGeom>
        </p:spPr>
      </p:pic>
    </p:spTree>
    <p:extLst>
      <p:ext uri="{BB962C8B-B14F-4D97-AF65-F5344CB8AC3E}">
        <p14:creationId xmlns:p14="http://schemas.microsoft.com/office/powerpoint/2010/main" val="3906118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6">
            <a:extLst>
              <a:ext uri="{FF2B5EF4-FFF2-40B4-BE49-F238E27FC236}">
                <a16:creationId xmlns:a16="http://schemas.microsoft.com/office/drawing/2014/main" id="{330C073A-EFBB-47C6-AD0A-B7E600CE3F2B}"/>
              </a:ext>
            </a:extLst>
          </p:cNvPr>
          <p:cNvSpPr txBox="1">
            <a:spLocks/>
          </p:cNvSpPr>
          <p:nvPr/>
        </p:nvSpPr>
        <p:spPr>
          <a:xfrm>
            <a:off x="413467" y="457520"/>
            <a:ext cx="10732717" cy="659286"/>
          </a:xfrm>
          <a:prstGeom prst="rect">
            <a:avLst/>
          </a:prstGeom>
        </p:spPr>
        <p:txBody>
          <a:bodyPr vert="horz" lIns="91440" tIns="45720" rIns="91440" bIns="45720" rtlCol="0" anchor="b">
            <a:normAutofit/>
          </a:bodyPr>
          <a:lstStyle>
            <a:lvl1pPr algn="l" defTabSz="913526" rtl="0" eaLnBrk="1" fontAlgn="base" hangingPunct="1">
              <a:spcBef>
                <a:spcPct val="0"/>
              </a:spcBef>
              <a:spcAft>
                <a:spcPct val="0"/>
              </a:spcAft>
              <a:defRPr lang="en-GB" sz="5000" b="1">
                <a:solidFill>
                  <a:schemeClr val="tx2"/>
                </a:solidFill>
                <a:latin typeface="Arial" panose="020B0604020202020204" pitchFamily="34" charset="0"/>
                <a:ea typeface="+mj-ea"/>
                <a:cs typeface="Arial" panose="020B0604020202020204" pitchFamily="34" charset="0"/>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a:lstStyle>
          <a:p>
            <a:pPr algn="ctr"/>
            <a:r>
              <a:rPr lang="en-GB" sz="3600" kern="0" dirty="0">
                <a:latin typeface="Arial"/>
                <a:cs typeface="Arial"/>
              </a:rPr>
              <a:t>Thank You</a:t>
            </a:r>
          </a:p>
        </p:txBody>
      </p:sp>
      <p:graphicFrame>
        <p:nvGraphicFramePr>
          <p:cNvPr id="4" name="Diagram 3"/>
          <p:cNvGraphicFramePr/>
          <p:nvPr>
            <p:extLst>
              <p:ext uri="{D42A27DB-BD31-4B8C-83A1-F6EECF244321}">
                <p14:modId xmlns:p14="http://schemas.microsoft.com/office/powerpoint/2010/main" val="3425510797"/>
              </p:ext>
            </p:extLst>
          </p:nvPr>
        </p:nvGraphicFramePr>
        <p:xfrm>
          <a:off x="1300480" y="2274838"/>
          <a:ext cx="9692640" cy="3465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picture containing graphical user interface&#10;&#10;Description automatically generated">
            <a:extLst>
              <a:ext uri="{FF2B5EF4-FFF2-40B4-BE49-F238E27FC236}">
                <a16:creationId xmlns:a16="http://schemas.microsoft.com/office/drawing/2014/main" id="{FFF323F7-318E-8817-DC2D-5E5697E515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92215" y="287041"/>
            <a:ext cx="1886318" cy="725507"/>
          </a:xfrm>
          <a:prstGeom prst="rect">
            <a:avLst/>
          </a:prstGeom>
        </p:spPr>
      </p:pic>
    </p:spTree>
    <p:extLst>
      <p:ext uri="{BB962C8B-B14F-4D97-AF65-F5344CB8AC3E}">
        <p14:creationId xmlns:p14="http://schemas.microsoft.com/office/powerpoint/2010/main" val="3336330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6">
            <a:extLst>
              <a:ext uri="{FF2B5EF4-FFF2-40B4-BE49-F238E27FC236}">
                <a16:creationId xmlns:a16="http://schemas.microsoft.com/office/drawing/2014/main" id="{330C073A-EFBB-47C6-AD0A-B7E600CE3F2B}"/>
              </a:ext>
            </a:extLst>
          </p:cNvPr>
          <p:cNvSpPr txBox="1">
            <a:spLocks/>
          </p:cNvSpPr>
          <p:nvPr/>
        </p:nvSpPr>
        <p:spPr>
          <a:xfrm>
            <a:off x="413467" y="457520"/>
            <a:ext cx="10732717" cy="659286"/>
          </a:xfrm>
          <a:prstGeom prst="rect">
            <a:avLst/>
          </a:prstGeom>
        </p:spPr>
        <p:txBody>
          <a:bodyPr vert="horz" lIns="91440" tIns="45720" rIns="91440" bIns="45720" rtlCol="0" anchor="b">
            <a:normAutofit/>
          </a:bodyPr>
          <a:lstStyle>
            <a:lvl1pPr algn="l" defTabSz="913526" rtl="0" eaLnBrk="1" fontAlgn="base" hangingPunct="1">
              <a:spcBef>
                <a:spcPct val="0"/>
              </a:spcBef>
              <a:spcAft>
                <a:spcPct val="0"/>
              </a:spcAft>
              <a:defRPr lang="en-GB" sz="5000" b="1">
                <a:solidFill>
                  <a:schemeClr val="tx2"/>
                </a:solidFill>
                <a:latin typeface="Arial" panose="020B0604020202020204" pitchFamily="34" charset="0"/>
                <a:ea typeface="+mj-ea"/>
                <a:cs typeface="Arial" panose="020B0604020202020204" pitchFamily="34" charset="0"/>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a:lstStyle>
          <a:p>
            <a:endParaRPr lang="en-GB" sz="3600" kern="0"/>
          </a:p>
        </p:txBody>
      </p:sp>
      <p:sp>
        <p:nvSpPr>
          <p:cNvPr id="3" name="Rectangle 2">
            <a:extLst>
              <a:ext uri="{FF2B5EF4-FFF2-40B4-BE49-F238E27FC236}">
                <a16:creationId xmlns:a16="http://schemas.microsoft.com/office/drawing/2014/main" id="{6ED3FFD8-258A-7F23-4DBF-765A5CCCAF2A}"/>
              </a:ext>
            </a:extLst>
          </p:cNvPr>
          <p:cNvSpPr/>
          <p:nvPr/>
        </p:nvSpPr>
        <p:spPr>
          <a:xfrm>
            <a:off x="242137" y="1040297"/>
            <a:ext cx="9193410" cy="18288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i="1" dirty="0">
                <a:solidFill>
                  <a:srgbClr val="002060"/>
                </a:solidFill>
              </a:rPr>
              <a:t>What does the SEND and AP Green Paper say on AP?</a:t>
            </a:r>
          </a:p>
          <a:p>
            <a:endParaRPr lang="en-GB" sz="1500" dirty="0">
              <a:solidFill>
                <a:srgbClr val="002060"/>
              </a:solidFill>
            </a:endParaRPr>
          </a:p>
          <a:p>
            <a:r>
              <a:rPr lang="en-GB" sz="1500" dirty="0">
                <a:solidFill>
                  <a:srgbClr val="002060"/>
                </a:solidFill>
              </a:rPr>
              <a:t>The </a:t>
            </a:r>
            <a:r>
              <a:rPr lang="en-GB" sz="1500" b="1" dirty="0">
                <a:solidFill>
                  <a:schemeClr val="tx2"/>
                </a:solidFill>
                <a:hlinkClick r:id="rId3">
                  <a:extLst>
                    <a:ext uri="{A12FA001-AC4F-418D-AE19-62706E023703}">
                      <ahyp:hlinkClr xmlns:ahyp="http://schemas.microsoft.com/office/drawing/2018/hyperlinkcolor" val="tx"/>
                    </a:ext>
                  </a:extLst>
                </a:hlinkClick>
              </a:rPr>
              <a:t>SEND and AP Green Paper </a:t>
            </a:r>
            <a:r>
              <a:rPr lang="en-GB" sz="1500" dirty="0">
                <a:solidFill>
                  <a:srgbClr val="002060"/>
                </a:solidFill>
              </a:rPr>
              <a:t>plans for a reformed, integrated role for AP, which delivers the </a:t>
            </a:r>
            <a:r>
              <a:rPr lang="en-GB" sz="1500" b="1" dirty="0">
                <a:solidFill>
                  <a:srgbClr val="002060"/>
                </a:solidFill>
              </a:rPr>
              <a:t>right support at the right time</a:t>
            </a:r>
            <a:r>
              <a:rPr lang="en-GB" sz="1500" dirty="0">
                <a:solidFill>
                  <a:srgbClr val="002060"/>
                </a:solidFill>
              </a:rPr>
              <a:t> to enable </a:t>
            </a:r>
            <a:r>
              <a:rPr lang="en-GB" sz="1500" b="1" dirty="0">
                <a:solidFill>
                  <a:srgbClr val="002060"/>
                </a:solidFill>
              </a:rPr>
              <a:t>early intervention </a:t>
            </a:r>
            <a:r>
              <a:rPr lang="en-GB" sz="1500" dirty="0">
                <a:solidFill>
                  <a:srgbClr val="002060"/>
                </a:solidFill>
              </a:rPr>
              <a:t>and support pupils’ </a:t>
            </a:r>
            <a:r>
              <a:rPr lang="en-GB" sz="1500" b="1" dirty="0">
                <a:solidFill>
                  <a:srgbClr val="002060"/>
                </a:solidFill>
              </a:rPr>
              <a:t>progress</a:t>
            </a:r>
            <a:r>
              <a:rPr lang="en-GB" sz="1500" dirty="0">
                <a:solidFill>
                  <a:srgbClr val="002060"/>
                </a:solidFill>
              </a:rPr>
              <a:t>, </a:t>
            </a:r>
            <a:r>
              <a:rPr lang="en-GB" sz="1500" b="1" dirty="0">
                <a:solidFill>
                  <a:srgbClr val="002060"/>
                </a:solidFill>
              </a:rPr>
              <a:t>reintegration</a:t>
            </a:r>
            <a:r>
              <a:rPr lang="en-GB" sz="1500" dirty="0">
                <a:solidFill>
                  <a:srgbClr val="002060"/>
                </a:solidFill>
              </a:rPr>
              <a:t> into mainstream (where appropriate) and sustainable </a:t>
            </a:r>
            <a:r>
              <a:rPr lang="en-GB" sz="1500" b="1" dirty="0">
                <a:solidFill>
                  <a:srgbClr val="002060"/>
                </a:solidFill>
              </a:rPr>
              <a:t>post-16 destinations</a:t>
            </a:r>
            <a:r>
              <a:rPr lang="en-GB" sz="1500" dirty="0">
                <a:solidFill>
                  <a:srgbClr val="002060"/>
                </a:solidFill>
              </a:rPr>
              <a:t>.</a:t>
            </a:r>
          </a:p>
          <a:p>
            <a:endParaRPr lang="en-GB" sz="1500" dirty="0">
              <a:solidFill>
                <a:srgbClr val="002060"/>
              </a:solidFill>
            </a:endParaRPr>
          </a:p>
          <a:p>
            <a:r>
              <a:rPr lang="en-GB" sz="1500" dirty="0">
                <a:solidFill>
                  <a:srgbClr val="002060"/>
                </a:solidFill>
              </a:rPr>
              <a:t>It calls for a clear </a:t>
            </a:r>
            <a:r>
              <a:rPr lang="en-GB" sz="1500" b="1" dirty="0">
                <a:solidFill>
                  <a:srgbClr val="002060"/>
                </a:solidFill>
              </a:rPr>
              <a:t>understanding of good practice for AP pupils </a:t>
            </a:r>
            <a:r>
              <a:rPr lang="en-GB" sz="1500" dirty="0">
                <a:solidFill>
                  <a:srgbClr val="002060"/>
                </a:solidFill>
              </a:rPr>
              <a:t>in order to achieve this vision. </a:t>
            </a:r>
          </a:p>
        </p:txBody>
      </p:sp>
      <p:sp>
        <p:nvSpPr>
          <p:cNvPr id="5" name="Title 6">
            <a:extLst>
              <a:ext uri="{FF2B5EF4-FFF2-40B4-BE49-F238E27FC236}">
                <a16:creationId xmlns:a16="http://schemas.microsoft.com/office/drawing/2014/main" id="{585CBADB-9148-B53C-AC0A-FC8B1C47ABF6}"/>
              </a:ext>
            </a:extLst>
          </p:cNvPr>
          <p:cNvSpPr txBox="1">
            <a:spLocks/>
          </p:cNvSpPr>
          <p:nvPr/>
        </p:nvSpPr>
        <p:spPr>
          <a:xfrm>
            <a:off x="338273" y="157586"/>
            <a:ext cx="10732717" cy="659286"/>
          </a:xfrm>
          <a:prstGeom prst="rect">
            <a:avLst/>
          </a:prstGeom>
          <a:ln w="38100">
            <a:solidFill>
              <a:srgbClr val="00B050"/>
            </a:solidFill>
          </a:ln>
        </p:spPr>
        <p:txBody>
          <a:bodyPr vert="horz" lIns="91440" tIns="45720" rIns="91440" bIns="45720" rtlCol="0" anchor="b">
            <a:normAutofit/>
          </a:bodyPr>
          <a:lstStyle>
            <a:lvl1pPr algn="l" defTabSz="913526" rtl="0" eaLnBrk="1" fontAlgn="base" hangingPunct="1">
              <a:spcBef>
                <a:spcPct val="0"/>
              </a:spcBef>
              <a:spcAft>
                <a:spcPct val="0"/>
              </a:spcAft>
              <a:defRPr lang="en-GB" sz="5000" b="1">
                <a:solidFill>
                  <a:schemeClr val="tx2"/>
                </a:solidFill>
                <a:latin typeface="Arial" panose="020B0604020202020204" pitchFamily="34" charset="0"/>
                <a:ea typeface="+mj-ea"/>
                <a:cs typeface="Arial" panose="020B0604020202020204" pitchFamily="34" charset="0"/>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a:lstStyle>
          <a:p>
            <a:r>
              <a:rPr lang="en-GB" sz="3600" kern="0" dirty="0">
                <a:latin typeface="Arial"/>
                <a:cs typeface="Arial"/>
              </a:rPr>
              <a:t>SEND and AP Green Paper – the role of APST</a:t>
            </a:r>
            <a:endParaRPr lang="en-GB" sz="3600" kern="0" dirty="0"/>
          </a:p>
        </p:txBody>
      </p:sp>
      <p:sp>
        <p:nvSpPr>
          <p:cNvPr id="4" name="Rectangle 3">
            <a:extLst>
              <a:ext uri="{FF2B5EF4-FFF2-40B4-BE49-F238E27FC236}">
                <a16:creationId xmlns:a16="http://schemas.microsoft.com/office/drawing/2014/main" id="{5E6FAC9B-786C-D9B4-5D5F-1E70C3A486DD}"/>
              </a:ext>
            </a:extLst>
          </p:cNvPr>
          <p:cNvSpPr/>
          <p:nvPr/>
        </p:nvSpPr>
        <p:spPr>
          <a:xfrm>
            <a:off x="9587948" y="1040295"/>
            <a:ext cx="2361915" cy="36045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200"/>
              </a:spcAft>
            </a:pPr>
            <a:r>
              <a:rPr lang="en-GB" sz="1400" i="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“Structural barriers to effective delivery of alternative provision mean that </a:t>
            </a:r>
            <a:r>
              <a:rPr lang="en-GB" sz="1400" b="1" i="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too often, its role is unclear and it is used too late</a:t>
            </a:r>
            <a:r>
              <a:rPr lang="en-GB" sz="1400" i="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or in a way that is not best focused on a child or young person’s needs.”</a:t>
            </a:r>
            <a:endParaRPr lang="en-GB" sz="2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20000"/>
              </a:lnSpc>
              <a:spcAft>
                <a:spcPts val="1200"/>
              </a:spcAft>
            </a:pPr>
            <a:r>
              <a:rPr lang="en-GB" sz="14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SEND and AP Green Paper</a:t>
            </a:r>
            <a:endParaRPr lang="en-GB" sz="2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882C9BE-7C06-BDC5-ADD6-59152D0E032F}"/>
              </a:ext>
            </a:extLst>
          </p:cNvPr>
          <p:cNvSpPr/>
          <p:nvPr/>
        </p:nvSpPr>
        <p:spPr>
          <a:xfrm>
            <a:off x="242136" y="3287979"/>
            <a:ext cx="9193411" cy="341243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b="1" i="1">
              <a:solidFill>
                <a:srgbClr val="002060"/>
              </a:solidFill>
            </a:endParaRPr>
          </a:p>
          <a:p>
            <a:pPr algn="ctr"/>
            <a:r>
              <a:rPr lang="en-GB" sz="1500" b="1" i="1">
                <a:solidFill>
                  <a:srgbClr val="002060"/>
                </a:solidFill>
              </a:rPr>
              <a:t>The role of APST within these reforms?</a:t>
            </a:r>
          </a:p>
          <a:p>
            <a:endParaRPr lang="en-GB" sz="1500">
              <a:solidFill>
                <a:srgbClr val="002060"/>
              </a:solidFill>
            </a:endParaRPr>
          </a:p>
          <a:p>
            <a:r>
              <a:rPr lang="en-GB" sz="1500">
                <a:solidFill>
                  <a:srgbClr val="002060"/>
                </a:solidFill>
              </a:rPr>
              <a:t>APST is trialling a delivery model </a:t>
            </a:r>
            <a:r>
              <a:rPr lang="en-GB" sz="1500" b="1">
                <a:solidFill>
                  <a:srgbClr val="002060"/>
                </a:solidFill>
              </a:rPr>
              <a:t>integral to SEND and AP reform</a:t>
            </a:r>
            <a:r>
              <a:rPr lang="en-GB" sz="1500">
                <a:solidFill>
                  <a:srgbClr val="002060"/>
                </a:solidFill>
              </a:rPr>
              <a:t>. </a:t>
            </a:r>
          </a:p>
          <a:p>
            <a:endParaRPr lang="en-GB" sz="1500">
              <a:solidFill>
                <a:srgbClr val="002060"/>
              </a:solidFill>
            </a:endParaRPr>
          </a:p>
          <a:p>
            <a:r>
              <a:rPr lang="en-GB" sz="1500">
                <a:solidFill>
                  <a:srgbClr val="002060"/>
                </a:solidFill>
              </a:rPr>
              <a:t>APST is boosting the </a:t>
            </a:r>
            <a:r>
              <a:rPr lang="en-GB" sz="1500" b="1">
                <a:solidFill>
                  <a:srgbClr val="002060"/>
                </a:solidFill>
              </a:rPr>
              <a:t>capacity and specialist workforce</a:t>
            </a:r>
            <a:r>
              <a:rPr lang="en-GB" sz="1500">
                <a:solidFill>
                  <a:srgbClr val="002060"/>
                </a:solidFill>
              </a:rPr>
              <a:t> of APs to work with young people effectively and achieve the best possible outcomes.</a:t>
            </a:r>
          </a:p>
          <a:p>
            <a:endParaRPr lang="en-GB" sz="1500">
              <a:solidFill>
                <a:srgbClr val="002060"/>
              </a:solidFill>
            </a:endParaRPr>
          </a:p>
          <a:p>
            <a:r>
              <a:rPr lang="en-GB" sz="1500">
                <a:solidFill>
                  <a:srgbClr val="002060"/>
                </a:solidFill>
              </a:rPr>
              <a:t>Through its </a:t>
            </a:r>
            <a:r>
              <a:rPr lang="en-GB" sz="1500" b="1">
                <a:solidFill>
                  <a:srgbClr val="002060"/>
                </a:solidFill>
              </a:rPr>
              <a:t>robust impact evaluation</a:t>
            </a:r>
            <a:r>
              <a:rPr lang="en-GB" sz="1500">
                <a:solidFill>
                  <a:srgbClr val="002060"/>
                </a:solidFill>
              </a:rPr>
              <a:t> APST is helping to </a:t>
            </a:r>
            <a:r>
              <a:rPr lang="en-GB" sz="1500" b="1">
                <a:solidFill>
                  <a:srgbClr val="002060"/>
                </a:solidFill>
              </a:rPr>
              <a:t>address a critical gap in the evidence </a:t>
            </a:r>
            <a:r>
              <a:rPr lang="en-GB" sz="1500">
                <a:solidFill>
                  <a:srgbClr val="002060"/>
                </a:solidFill>
              </a:rPr>
              <a:t>on effective practice. This will help areas implementing reforms locally to have greater confidence that they are investing in models with proven impact to </a:t>
            </a:r>
            <a:r>
              <a:rPr lang="en-GB" sz="1500" b="1">
                <a:solidFill>
                  <a:srgbClr val="002060"/>
                </a:solidFill>
              </a:rPr>
              <a:t>improve outcomes </a:t>
            </a:r>
            <a:r>
              <a:rPr lang="en-GB" sz="1500">
                <a:solidFill>
                  <a:srgbClr val="002060"/>
                </a:solidFill>
              </a:rPr>
              <a:t>and which can also </a:t>
            </a:r>
            <a:r>
              <a:rPr lang="en-GB" sz="1500" b="1">
                <a:solidFill>
                  <a:srgbClr val="002060"/>
                </a:solidFill>
              </a:rPr>
              <a:t>support reductions in the High Needs Budget</a:t>
            </a:r>
            <a:r>
              <a:rPr lang="en-GB" sz="1500">
                <a:solidFill>
                  <a:srgbClr val="002060"/>
                </a:solidFill>
              </a:rPr>
              <a:t>. </a:t>
            </a:r>
          </a:p>
          <a:p>
            <a:endParaRPr lang="en-GB" sz="1500">
              <a:solidFill>
                <a:srgbClr val="002060"/>
              </a:solidFill>
            </a:endParaRPr>
          </a:p>
          <a:p>
            <a:r>
              <a:rPr lang="en-GB" sz="1500">
                <a:solidFill>
                  <a:srgbClr val="002060"/>
                </a:solidFill>
              </a:rPr>
              <a:t>The APs involved in the APST pilot are pathfinders – continuing is an </a:t>
            </a:r>
            <a:r>
              <a:rPr lang="en-GB" sz="1500" b="1">
                <a:solidFill>
                  <a:srgbClr val="002060"/>
                </a:solidFill>
              </a:rPr>
              <a:t>opportunity for their experience and feedback to help shape the implementation of reforms</a:t>
            </a:r>
            <a:r>
              <a:rPr lang="en-GB" sz="1500">
                <a:solidFill>
                  <a:srgbClr val="002060"/>
                </a:solidFill>
              </a:rPr>
              <a:t>, while supported by the central DfE team and peer support.</a:t>
            </a:r>
          </a:p>
        </p:txBody>
      </p:sp>
      <p:sp>
        <p:nvSpPr>
          <p:cNvPr id="7" name="Arrow: Down 6">
            <a:extLst>
              <a:ext uri="{FF2B5EF4-FFF2-40B4-BE49-F238E27FC236}">
                <a16:creationId xmlns:a16="http://schemas.microsoft.com/office/drawing/2014/main" id="{A205F5C6-1CD6-EFF1-B0DB-9474446D180C}"/>
              </a:ext>
            </a:extLst>
          </p:cNvPr>
          <p:cNvSpPr/>
          <p:nvPr/>
        </p:nvSpPr>
        <p:spPr>
          <a:xfrm>
            <a:off x="3810155" y="2840278"/>
            <a:ext cx="1990165" cy="54796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phic 1" descr="Quotes with solid fill">
            <a:extLst>
              <a:ext uri="{FF2B5EF4-FFF2-40B4-BE49-F238E27FC236}">
                <a16:creationId xmlns:a16="http://schemas.microsoft.com/office/drawing/2014/main" id="{2797527B-795E-72BB-D8C8-6D1534BFD12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18429" y="1073745"/>
            <a:ext cx="519863" cy="519863"/>
          </a:xfrm>
          <a:prstGeom prst="rect">
            <a:avLst/>
          </a:prstGeom>
        </p:spPr>
      </p:pic>
    </p:spTree>
    <p:extLst>
      <p:ext uri="{BB962C8B-B14F-4D97-AF65-F5344CB8AC3E}">
        <p14:creationId xmlns:p14="http://schemas.microsoft.com/office/powerpoint/2010/main" val="227972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6">
            <a:extLst>
              <a:ext uri="{FF2B5EF4-FFF2-40B4-BE49-F238E27FC236}">
                <a16:creationId xmlns:a16="http://schemas.microsoft.com/office/drawing/2014/main" id="{330C073A-EFBB-47C6-AD0A-B7E600CE3F2B}"/>
              </a:ext>
            </a:extLst>
          </p:cNvPr>
          <p:cNvSpPr txBox="1">
            <a:spLocks/>
          </p:cNvSpPr>
          <p:nvPr/>
        </p:nvSpPr>
        <p:spPr>
          <a:xfrm>
            <a:off x="413467" y="457520"/>
            <a:ext cx="10732717" cy="659286"/>
          </a:xfrm>
          <a:prstGeom prst="rect">
            <a:avLst/>
          </a:prstGeom>
        </p:spPr>
        <p:txBody>
          <a:bodyPr vert="horz" lIns="91440" tIns="45720" rIns="91440" bIns="45720" rtlCol="0" anchor="b">
            <a:normAutofit/>
          </a:bodyPr>
          <a:lstStyle>
            <a:lvl1pPr algn="l" defTabSz="913526" rtl="0" eaLnBrk="1" fontAlgn="base" hangingPunct="1">
              <a:spcBef>
                <a:spcPct val="0"/>
              </a:spcBef>
              <a:spcAft>
                <a:spcPct val="0"/>
              </a:spcAft>
              <a:defRPr lang="en-GB" sz="5000" b="1">
                <a:solidFill>
                  <a:schemeClr val="tx2"/>
                </a:solidFill>
                <a:latin typeface="Arial" panose="020B0604020202020204" pitchFamily="34" charset="0"/>
                <a:ea typeface="+mj-ea"/>
                <a:cs typeface="Arial" panose="020B0604020202020204" pitchFamily="34" charset="0"/>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a:lstStyle>
          <a:p>
            <a:endParaRPr lang="en-GB" sz="3600" kern="0"/>
          </a:p>
        </p:txBody>
      </p:sp>
      <p:sp>
        <p:nvSpPr>
          <p:cNvPr id="3" name="Rectangle 2">
            <a:extLst>
              <a:ext uri="{FF2B5EF4-FFF2-40B4-BE49-F238E27FC236}">
                <a16:creationId xmlns:a16="http://schemas.microsoft.com/office/drawing/2014/main" id="{6ED3FFD8-258A-7F23-4DBF-765A5CCCAF2A}"/>
              </a:ext>
            </a:extLst>
          </p:cNvPr>
          <p:cNvSpPr/>
          <p:nvPr/>
        </p:nvSpPr>
        <p:spPr>
          <a:xfrm>
            <a:off x="242137" y="1040297"/>
            <a:ext cx="9193410" cy="18288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i="1" dirty="0">
                <a:solidFill>
                  <a:srgbClr val="002060"/>
                </a:solidFill>
              </a:rPr>
              <a:t>What does the SEND and AP Green Paper say on AP?</a:t>
            </a:r>
          </a:p>
          <a:p>
            <a:endParaRPr lang="en-GB" sz="1500" dirty="0">
              <a:solidFill>
                <a:srgbClr val="002060"/>
              </a:solidFill>
            </a:endParaRPr>
          </a:p>
          <a:p>
            <a:r>
              <a:rPr lang="en-GB" sz="1500" dirty="0">
                <a:solidFill>
                  <a:srgbClr val="002060"/>
                </a:solidFill>
              </a:rPr>
              <a:t>The </a:t>
            </a:r>
            <a:r>
              <a:rPr lang="en-GB" sz="1500" b="1" dirty="0">
                <a:solidFill>
                  <a:schemeClr val="tx2"/>
                </a:solidFill>
                <a:hlinkClick r:id="rId3">
                  <a:extLst>
                    <a:ext uri="{A12FA001-AC4F-418D-AE19-62706E023703}">
                      <ahyp:hlinkClr xmlns:ahyp="http://schemas.microsoft.com/office/drawing/2018/hyperlinkcolor" val="tx"/>
                    </a:ext>
                  </a:extLst>
                </a:hlinkClick>
              </a:rPr>
              <a:t>SEND and AP Green Paper </a:t>
            </a:r>
            <a:r>
              <a:rPr lang="en-GB" sz="1500" dirty="0">
                <a:solidFill>
                  <a:srgbClr val="002060"/>
                </a:solidFill>
              </a:rPr>
              <a:t>plans for a reformed, integrated role for AP, which delivers the </a:t>
            </a:r>
            <a:r>
              <a:rPr lang="en-GB" sz="1500" b="1" dirty="0">
                <a:solidFill>
                  <a:srgbClr val="002060"/>
                </a:solidFill>
              </a:rPr>
              <a:t>right support at the right time</a:t>
            </a:r>
            <a:r>
              <a:rPr lang="en-GB" sz="1500" dirty="0">
                <a:solidFill>
                  <a:srgbClr val="002060"/>
                </a:solidFill>
              </a:rPr>
              <a:t> to enable </a:t>
            </a:r>
            <a:r>
              <a:rPr lang="en-GB" sz="1500" b="1" dirty="0">
                <a:solidFill>
                  <a:srgbClr val="002060"/>
                </a:solidFill>
              </a:rPr>
              <a:t>early intervention </a:t>
            </a:r>
            <a:r>
              <a:rPr lang="en-GB" sz="1500" dirty="0">
                <a:solidFill>
                  <a:srgbClr val="002060"/>
                </a:solidFill>
              </a:rPr>
              <a:t>and support pupils’ </a:t>
            </a:r>
            <a:r>
              <a:rPr lang="en-GB" sz="1500" b="1" dirty="0">
                <a:solidFill>
                  <a:srgbClr val="002060"/>
                </a:solidFill>
              </a:rPr>
              <a:t>progress</a:t>
            </a:r>
            <a:r>
              <a:rPr lang="en-GB" sz="1500" dirty="0">
                <a:solidFill>
                  <a:srgbClr val="002060"/>
                </a:solidFill>
              </a:rPr>
              <a:t>, </a:t>
            </a:r>
            <a:r>
              <a:rPr lang="en-GB" sz="1500" b="1" dirty="0">
                <a:solidFill>
                  <a:srgbClr val="002060"/>
                </a:solidFill>
              </a:rPr>
              <a:t>reintegration</a:t>
            </a:r>
            <a:r>
              <a:rPr lang="en-GB" sz="1500" dirty="0">
                <a:solidFill>
                  <a:srgbClr val="002060"/>
                </a:solidFill>
              </a:rPr>
              <a:t> into mainstream (where appropriate) and sustainable </a:t>
            </a:r>
            <a:r>
              <a:rPr lang="en-GB" sz="1500" b="1" dirty="0">
                <a:solidFill>
                  <a:srgbClr val="002060"/>
                </a:solidFill>
              </a:rPr>
              <a:t>post-16 destinations</a:t>
            </a:r>
            <a:r>
              <a:rPr lang="en-GB" sz="1500" dirty="0">
                <a:solidFill>
                  <a:srgbClr val="002060"/>
                </a:solidFill>
              </a:rPr>
              <a:t>.</a:t>
            </a:r>
          </a:p>
          <a:p>
            <a:endParaRPr lang="en-GB" sz="1500" dirty="0">
              <a:solidFill>
                <a:srgbClr val="002060"/>
              </a:solidFill>
            </a:endParaRPr>
          </a:p>
          <a:p>
            <a:r>
              <a:rPr lang="en-GB" sz="1500" dirty="0">
                <a:solidFill>
                  <a:srgbClr val="002060"/>
                </a:solidFill>
              </a:rPr>
              <a:t>It calls for a clear </a:t>
            </a:r>
            <a:r>
              <a:rPr lang="en-GB" sz="1500" b="1" dirty="0">
                <a:solidFill>
                  <a:srgbClr val="002060"/>
                </a:solidFill>
              </a:rPr>
              <a:t>understanding of good practice for AP pupils </a:t>
            </a:r>
            <a:r>
              <a:rPr lang="en-GB" sz="1500" dirty="0">
                <a:solidFill>
                  <a:srgbClr val="002060"/>
                </a:solidFill>
              </a:rPr>
              <a:t>in order to achieve this vision. </a:t>
            </a:r>
          </a:p>
        </p:txBody>
      </p:sp>
      <p:sp>
        <p:nvSpPr>
          <p:cNvPr id="5" name="Title 6">
            <a:extLst>
              <a:ext uri="{FF2B5EF4-FFF2-40B4-BE49-F238E27FC236}">
                <a16:creationId xmlns:a16="http://schemas.microsoft.com/office/drawing/2014/main" id="{585CBADB-9148-B53C-AC0A-FC8B1C47ABF6}"/>
              </a:ext>
            </a:extLst>
          </p:cNvPr>
          <p:cNvSpPr txBox="1">
            <a:spLocks/>
          </p:cNvSpPr>
          <p:nvPr/>
        </p:nvSpPr>
        <p:spPr>
          <a:xfrm>
            <a:off x="338273" y="157586"/>
            <a:ext cx="10732717" cy="659286"/>
          </a:xfrm>
          <a:prstGeom prst="rect">
            <a:avLst/>
          </a:prstGeom>
          <a:ln w="38100">
            <a:solidFill>
              <a:srgbClr val="00B050"/>
            </a:solidFill>
          </a:ln>
        </p:spPr>
        <p:txBody>
          <a:bodyPr vert="horz" lIns="91440" tIns="45720" rIns="91440" bIns="45720" rtlCol="0" anchor="b">
            <a:normAutofit/>
          </a:bodyPr>
          <a:lstStyle>
            <a:lvl1pPr algn="l" defTabSz="913526" rtl="0" eaLnBrk="1" fontAlgn="base" hangingPunct="1">
              <a:spcBef>
                <a:spcPct val="0"/>
              </a:spcBef>
              <a:spcAft>
                <a:spcPct val="0"/>
              </a:spcAft>
              <a:defRPr lang="en-GB" sz="5000" b="1">
                <a:solidFill>
                  <a:schemeClr val="tx2"/>
                </a:solidFill>
                <a:latin typeface="Arial" panose="020B0604020202020204" pitchFamily="34" charset="0"/>
                <a:ea typeface="+mj-ea"/>
                <a:cs typeface="Arial" panose="020B0604020202020204" pitchFamily="34" charset="0"/>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a:lstStyle>
          <a:p>
            <a:r>
              <a:rPr lang="en-GB" sz="3600" kern="0" dirty="0">
                <a:latin typeface="Arial"/>
                <a:cs typeface="Arial"/>
              </a:rPr>
              <a:t>SEND and AP Improvement Plan - Published</a:t>
            </a:r>
            <a:endParaRPr lang="en-GB" sz="3600" kern="0" dirty="0"/>
          </a:p>
        </p:txBody>
      </p:sp>
      <p:sp>
        <p:nvSpPr>
          <p:cNvPr id="4" name="Rectangle 3">
            <a:extLst>
              <a:ext uri="{FF2B5EF4-FFF2-40B4-BE49-F238E27FC236}">
                <a16:creationId xmlns:a16="http://schemas.microsoft.com/office/drawing/2014/main" id="{5E6FAC9B-786C-D9B4-5D5F-1E70C3A486DD}"/>
              </a:ext>
            </a:extLst>
          </p:cNvPr>
          <p:cNvSpPr/>
          <p:nvPr/>
        </p:nvSpPr>
        <p:spPr>
          <a:xfrm>
            <a:off x="9587948" y="1040295"/>
            <a:ext cx="2361915" cy="36045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1200"/>
              </a:spcAft>
            </a:pPr>
            <a:r>
              <a:rPr lang="en-GB" sz="1400" i="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“Structural barriers to effective delivery of alternative provision mean that </a:t>
            </a:r>
            <a:r>
              <a:rPr lang="en-GB" sz="1400" b="1" i="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too often, its role is unclear and it is used too late</a:t>
            </a:r>
            <a:r>
              <a:rPr lang="en-GB" sz="1400" i="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or in a way that is not best focused on a child or young person’s needs.”</a:t>
            </a:r>
            <a:endParaRPr lang="en-GB" sz="2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20000"/>
              </a:lnSpc>
              <a:spcAft>
                <a:spcPts val="1200"/>
              </a:spcAft>
            </a:pPr>
            <a:r>
              <a:rPr lang="en-GB" sz="14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SEND and AP Green Paper</a:t>
            </a:r>
            <a:endParaRPr lang="en-GB" sz="2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882C9BE-7C06-BDC5-ADD6-59152D0E032F}"/>
              </a:ext>
            </a:extLst>
          </p:cNvPr>
          <p:cNvSpPr/>
          <p:nvPr/>
        </p:nvSpPr>
        <p:spPr>
          <a:xfrm>
            <a:off x="242136" y="3287979"/>
            <a:ext cx="9193411" cy="341243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b="1" i="1">
              <a:solidFill>
                <a:srgbClr val="002060"/>
              </a:solidFill>
            </a:endParaRPr>
          </a:p>
          <a:p>
            <a:pPr algn="ctr"/>
            <a:r>
              <a:rPr lang="en-GB" sz="1500" b="1" i="1">
                <a:solidFill>
                  <a:srgbClr val="002060"/>
                </a:solidFill>
              </a:rPr>
              <a:t>The role of APST within these reforms?</a:t>
            </a:r>
          </a:p>
          <a:p>
            <a:endParaRPr lang="en-GB" sz="1500">
              <a:solidFill>
                <a:srgbClr val="002060"/>
              </a:solidFill>
            </a:endParaRPr>
          </a:p>
          <a:p>
            <a:r>
              <a:rPr lang="en-GB" sz="1500">
                <a:solidFill>
                  <a:srgbClr val="002060"/>
                </a:solidFill>
              </a:rPr>
              <a:t>APST is trialling a delivery model </a:t>
            </a:r>
            <a:r>
              <a:rPr lang="en-GB" sz="1500" b="1">
                <a:solidFill>
                  <a:srgbClr val="002060"/>
                </a:solidFill>
              </a:rPr>
              <a:t>integral to SEND and AP reform</a:t>
            </a:r>
            <a:r>
              <a:rPr lang="en-GB" sz="1500">
                <a:solidFill>
                  <a:srgbClr val="002060"/>
                </a:solidFill>
              </a:rPr>
              <a:t>. </a:t>
            </a:r>
          </a:p>
          <a:p>
            <a:endParaRPr lang="en-GB" sz="1500">
              <a:solidFill>
                <a:srgbClr val="002060"/>
              </a:solidFill>
            </a:endParaRPr>
          </a:p>
          <a:p>
            <a:r>
              <a:rPr lang="en-GB" sz="1500">
                <a:solidFill>
                  <a:srgbClr val="002060"/>
                </a:solidFill>
              </a:rPr>
              <a:t>APST is boosting the </a:t>
            </a:r>
            <a:r>
              <a:rPr lang="en-GB" sz="1500" b="1">
                <a:solidFill>
                  <a:srgbClr val="002060"/>
                </a:solidFill>
              </a:rPr>
              <a:t>capacity and specialist workforce</a:t>
            </a:r>
            <a:r>
              <a:rPr lang="en-GB" sz="1500">
                <a:solidFill>
                  <a:srgbClr val="002060"/>
                </a:solidFill>
              </a:rPr>
              <a:t> of APs to work with young people effectively and achieve the best possible outcomes.</a:t>
            </a:r>
          </a:p>
          <a:p>
            <a:endParaRPr lang="en-GB" sz="1500">
              <a:solidFill>
                <a:srgbClr val="002060"/>
              </a:solidFill>
            </a:endParaRPr>
          </a:p>
          <a:p>
            <a:r>
              <a:rPr lang="en-GB" sz="1500">
                <a:solidFill>
                  <a:srgbClr val="002060"/>
                </a:solidFill>
              </a:rPr>
              <a:t>Through its </a:t>
            </a:r>
            <a:r>
              <a:rPr lang="en-GB" sz="1500" b="1">
                <a:solidFill>
                  <a:srgbClr val="002060"/>
                </a:solidFill>
              </a:rPr>
              <a:t>robust impact evaluation</a:t>
            </a:r>
            <a:r>
              <a:rPr lang="en-GB" sz="1500">
                <a:solidFill>
                  <a:srgbClr val="002060"/>
                </a:solidFill>
              </a:rPr>
              <a:t> APST is helping to </a:t>
            </a:r>
            <a:r>
              <a:rPr lang="en-GB" sz="1500" b="1">
                <a:solidFill>
                  <a:srgbClr val="002060"/>
                </a:solidFill>
              </a:rPr>
              <a:t>address a critical gap in the evidence </a:t>
            </a:r>
            <a:r>
              <a:rPr lang="en-GB" sz="1500">
                <a:solidFill>
                  <a:srgbClr val="002060"/>
                </a:solidFill>
              </a:rPr>
              <a:t>on effective practice. This will help areas implementing reforms locally to have greater confidence that they are investing in models with proven impact to </a:t>
            </a:r>
            <a:r>
              <a:rPr lang="en-GB" sz="1500" b="1">
                <a:solidFill>
                  <a:srgbClr val="002060"/>
                </a:solidFill>
              </a:rPr>
              <a:t>improve outcomes </a:t>
            </a:r>
            <a:r>
              <a:rPr lang="en-GB" sz="1500">
                <a:solidFill>
                  <a:srgbClr val="002060"/>
                </a:solidFill>
              </a:rPr>
              <a:t>and which can also </a:t>
            </a:r>
            <a:r>
              <a:rPr lang="en-GB" sz="1500" b="1">
                <a:solidFill>
                  <a:srgbClr val="002060"/>
                </a:solidFill>
              </a:rPr>
              <a:t>support reductions in the High Needs Budget</a:t>
            </a:r>
            <a:r>
              <a:rPr lang="en-GB" sz="1500">
                <a:solidFill>
                  <a:srgbClr val="002060"/>
                </a:solidFill>
              </a:rPr>
              <a:t>. </a:t>
            </a:r>
          </a:p>
          <a:p>
            <a:endParaRPr lang="en-GB" sz="1500">
              <a:solidFill>
                <a:srgbClr val="002060"/>
              </a:solidFill>
            </a:endParaRPr>
          </a:p>
          <a:p>
            <a:r>
              <a:rPr lang="en-GB" sz="1500">
                <a:solidFill>
                  <a:srgbClr val="002060"/>
                </a:solidFill>
              </a:rPr>
              <a:t>The APs involved in the APST pilot are pathfinders – continuing is an </a:t>
            </a:r>
            <a:r>
              <a:rPr lang="en-GB" sz="1500" b="1">
                <a:solidFill>
                  <a:srgbClr val="002060"/>
                </a:solidFill>
              </a:rPr>
              <a:t>opportunity for their experience and feedback to help shape the implementation of reforms</a:t>
            </a:r>
            <a:r>
              <a:rPr lang="en-GB" sz="1500">
                <a:solidFill>
                  <a:srgbClr val="002060"/>
                </a:solidFill>
              </a:rPr>
              <a:t>, while supported by the central DfE team and peer support.</a:t>
            </a:r>
          </a:p>
        </p:txBody>
      </p:sp>
      <p:sp>
        <p:nvSpPr>
          <p:cNvPr id="7" name="Arrow: Down 6">
            <a:extLst>
              <a:ext uri="{FF2B5EF4-FFF2-40B4-BE49-F238E27FC236}">
                <a16:creationId xmlns:a16="http://schemas.microsoft.com/office/drawing/2014/main" id="{A205F5C6-1CD6-EFF1-B0DB-9474446D180C}"/>
              </a:ext>
            </a:extLst>
          </p:cNvPr>
          <p:cNvSpPr/>
          <p:nvPr/>
        </p:nvSpPr>
        <p:spPr>
          <a:xfrm>
            <a:off x="3810155" y="2840278"/>
            <a:ext cx="1990165" cy="54796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phic 1" descr="Quotes with solid fill">
            <a:extLst>
              <a:ext uri="{FF2B5EF4-FFF2-40B4-BE49-F238E27FC236}">
                <a16:creationId xmlns:a16="http://schemas.microsoft.com/office/drawing/2014/main" id="{2797527B-795E-72BB-D8C8-6D1534BFD12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18429" y="1073745"/>
            <a:ext cx="519863" cy="519863"/>
          </a:xfrm>
          <a:prstGeom prst="rect">
            <a:avLst/>
          </a:prstGeom>
        </p:spPr>
      </p:pic>
    </p:spTree>
    <p:extLst>
      <p:ext uri="{BB962C8B-B14F-4D97-AF65-F5344CB8AC3E}">
        <p14:creationId xmlns:p14="http://schemas.microsoft.com/office/powerpoint/2010/main" val="3712499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5369AF-0EB7-4BAF-8B64-14FFB1E0C7EA}" type="slidenum">
              <a:rPr lang="en-GB" smtClean="0"/>
              <a:pPr/>
              <a:t>5</a:t>
            </a:fld>
            <a:endParaRPr lang="en-GB"/>
          </a:p>
        </p:txBody>
      </p:sp>
      <p:graphicFrame>
        <p:nvGraphicFramePr>
          <p:cNvPr id="15" name="Diagram 14"/>
          <p:cNvGraphicFramePr/>
          <p:nvPr>
            <p:extLst>
              <p:ext uri="{D42A27DB-BD31-4B8C-83A1-F6EECF244321}">
                <p14:modId xmlns:p14="http://schemas.microsoft.com/office/powerpoint/2010/main" val="2866665230"/>
              </p:ext>
            </p:extLst>
          </p:nvPr>
        </p:nvGraphicFramePr>
        <p:xfrm>
          <a:off x="609600" y="903154"/>
          <a:ext cx="10769600" cy="5243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le 6">
            <a:extLst>
              <a:ext uri="{FF2B5EF4-FFF2-40B4-BE49-F238E27FC236}">
                <a16:creationId xmlns:a16="http://schemas.microsoft.com/office/drawing/2014/main" id="{585CBADB-9148-B53C-AC0A-FC8B1C47ABF6}"/>
              </a:ext>
            </a:extLst>
          </p:cNvPr>
          <p:cNvSpPr txBox="1">
            <a:spLocks noGrp="1"/>
          </p:cNvSpPr>
          <p:nvPr>
            <p:ph type="title"/>
          </p:nvPr>
        </p:nvSpPr>
        <p:spPr>
          <a:prstGeom prst="rect">
            <a:avLst/>
          </a:prstGeom>
          <a:ln w="38100">
            <a:solidFill>
              <a:srgbClr val="00B050"/>
            </a:solidFill>
          </a:ln>
        </p:spPr>
        <p:txBody>
          <a:bodyPr vert="horz" lIns="91440" tIns="45720" rIns="91440" bIns="45720" rtlCol="0" anchor="b">
            <a:normAutofit/>
          </a:bodyPr>
          <a:lstStyle>
            <a:lvl1pPr algn="l" defTabSz="913526" rtl="0" eaLnBrk="1" fontAlgn="base" hangingPunct="1">
              <a:spcBef>
                <a:spcPct val="0"/>
              </a:spcBef>
              <a:spcAft>
                <a:spcPct val="0"/>
              </a:spcAft>
              <a:defRPr lang="en-GB" sz="5000" b="1">
                <a:solidFill>
                  <a:schemeClr val="tx2"/>
                </a:solidFill>
                <a:latin typeface="Arial" panose="020B0604020202020204" pitchFamily="34" charset="0"/>
                <a:ea typeface="+mj-ea"/>
                <a:cs typeface="Arial" panose="020B0604020202020204" pitchFamily="34" charset="0"/>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a:lstStyle>
          <a:p>
            <a:r>
              <a:rPr lang="en-GB" sz="3600" kern="0" dirty="0">
                <a:latin typeface="Arial"/>
                <a:cs typeface="Arial"/>
              </a:rPr>
              <a:t>SEND and AP Improvement Plan - Published</a:t>
            </a:r>
            <a:endParaRPr lang="en-GB" sz="3600" kern="0" dirty="0"/>
          </a:p>
        </p:txBody>
      </p:sp>
    </p:spTree>
    <p:extLst>
      <p:ext uri="{BB962C8B-B14F-4D97-AF65-F5344CB8AC3E}">
        <p14:creationId xmlns:p14="http://schemas.microsoft.com/office/powerpoint/2010/main" val="3323138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5369AF-0EB7-4BAF-8B64-14FFB1E0C7EA}" type="slidenum">
              <a:rPr lang="en-GB" smtClean="0"/>
              <a:pPr/>
              <a:t>6</a:t>
            </a:fld>
            <a:endParaRPr lang="en-GB"/>
          </a:p>
        </p:txBody>
      </p:sp>
      <p:sp>
        <p:nvSpPr>
          <p:cNvPr id="3" name="Title 2"/>
          <p:cNvSpPr>
            <a:spLocks noGrp="1"/>
          </p:cNvSpPr>
          <p:nvPr>
            <p:ph type="title"/>
          </p:nvPr>
        </p:nvSpPr>
        <p:spPr/>
        <p:txBody>
          <a:bodyPr/>
          <a:lstStyle/>
          <a:p>
            <a:r>
              <a:rPr lang="en-US" dirty="0"/>
              <a:t>APST Pilot is being Extended until March 2025! </a:t>
            </a:r>
            <a:endParaRPr lang="en-GB" dirty="0"/>
          </a:p>
        </p:txBody>
      </p:sp>
      <p:graphicFrame>
        <p:nvGraphicFramePr>
          <p:cNvPr id="5" name="Diagram 4"/>
          <p:cNvGraphicFramePr/>
          <p:nvPr>
            <p:extLst>
              <p:ext uri="{D42A27DB-BD31-4B8C-83A1-F6EECF244321}">
                <p14:modId xmlns:p14="http://schemas.microsoft.com/office/powerpoint/2010/main" val="1697450364"/>
              </p:ext>
            </p:extLst>
          </p:nvPr>
        </p:nvGraphicFramePr>
        <p:xfrm>
          <a:off x="334298" y="1125136"/>
          <a:ext cx="10402528" cy="388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picture containing graphical user interface&#10;&#10;Description automatically generated">
            <a:extLst>
              <a:ext uri="{FF2B5EF4-FFF2-40B4-BE49-F238E27FC236}">
                <a16:creationId xmlns:a16="http://schemas.microsoft.com/office/drawing/2014/main" id="{C24F8B84-585C-02D0-652B-7CF69E5E17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64732" y="5216583"/>
            <a:ext cx="3133001" cy="1205000"/>
          </a:xfrm>
          <a:prstGeom prst="rect">
            <a:avLst/>
          </a:prstGeom>
        </p:spPr>
      </p:pic>
    </p:spTree>
    <p:extLst>
      <p:ext uri="{BB962C8B-B14F-4D97-AF65-F5344CB8AC3E}">
        <p14:creationId xmlns:p14="http://schemas.microsoft.com/office/powerpoint/2010/main" val="2886530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5369AF-0EB7-4BAF-8B64-14FFB1E0C7EA}" type="slidenum">
              <a:rPr lang="en-GB" smtClean="0"/>
              <a:pPr/>
              <a:t>7</a:t>
            </a:fld>
            <a:endParaRPr lang="en-GB"/>
          </a:p>
        </p:txBody>
      </p:sp>
      <p:sp>
        <p:nvSpPr>
          <p:cNvPr id="3" name="Title 2"/>
          <p:cNvSpPr>
            <a:spLocks noGrp="1"/>
          </p:cNvSpPr>
          <p:nvPr>
            <p:ph type="title"/>
          </p:nvPr>
        </p:nvSpPr>
        <p:spPr>
          <a:xfrm>
            <a:off x="522493" y="120579"/>
            <a:ext cx="11162648" cy="1004557"/>
          </a:xfrm>
          <a:solidFill>
            <a:schemeClr val="bg1"/>
          </a:solidFill>
          <a:ln w="63500">
            <a:solidFill>
              <a:srgbClr val="7030A0">
                <a:alpha val="48000"/>
              </a:srgbClr>
            </a:solidFill>
          </a:ln>
        </p:spPr>
        <p:txBody>
          <a:bodyPr/>
          <a:lstStyle/>
          <a:p>
            <a:r>
              <a:rPr lang="en-US" dirty="0"/>
              <a:t>What unique challenges do pupils in an AP school have compared to maintained schools and academies</a:t>
            </a:r>
            <a:endParaRPr lang="en-GB" dirty="0"/>
          </a:p>
        </p:txBody>
      </p:sp>
      <p:sp>
        <p:nvSpPr>
          <p:cNvPr id="4" name="Text Placeholder 3"/>
          <p:cNvSpPr>
            <a:spLocks noGrp="1"/>
          </p:cNvSpPr>
          <p:nvPr>
            <p:ph type="body" sz="quarter" idx="13"/>
          </p:nvPr>
        </p:nvSpPr>
        <p:spPr>
          <a:xfrm>
            <a:off x="522494" y="1125136"/>
            <a:ext cx="11374866" cy="5596806"/>
          </a:xfrm>
        </p:spPr>
        <p:txBody>
          <a:bodyPr/>
          <a:lstStyle/>
          <a:p>
            <a:pPr lvl="0"/>
            <a:endParaRPr lang="en-GB" dirty="0"/>
          </a:p>
          <a:p>
            <a:pPr lvl="0"/>
            <a:r>
              <a:rPr lang="en-GB" sz="1800" b="1" dirty="0">
                <a:solidFill>
                  <a:srgbClr val="002060"/>
                </a:solidFill>
                <a:latin typeface="+mn-lt"/>
              </a:rPr>
              <a:t>Behavioural issues</a:t>
            </a:r>
            <a:r>
              <a:rPr lang="en-GB" sz="1800" dirty="0">
                <a:solidFill>
                  <a:srgbClr val="002060"/>
                </a:solidFill>
                <a:latin typeface="+mn-lt"/>
              </a:rPr>
              <a:t>: Pupils in AP schools are often referred there because of behavioural issues that have disrupted their education in mainstream schools. This can include persistent absenteeism, bullying, or conflicts with teachers or classmates.</a:t>
            </a:r>
          </a:p>
          <a:p>
            <a:pPr lvl="0"/>
            <a:endParaRPr lang="en-GB" sz="1800" dirty="0">
              <a:solidFill>
                <a:srgbClr val="002060"/>
              </a:solidFill>
              <a:latin typeface="+mn-lt"/>
            </a:endParaRPr>
          </a:p>
          <a:p>
            <a:pPr lvl="0"/>
            <a:r>
              <a:rPr lang="en-GB" sz="1800" b="1" dirty="0">
                <a:solidFill>
                  <a:srgbClr val="002060"/>
                </a:solidFill>
                <a:latin typeface="+mn-lt"/>
              </a:rPr>
              <a:t>Social and emotional difficulties</a:t>
            </a:r>
            <a:r>
              <a:rPr lang="en-GB" sz="1800" dirty="0">
                <a:solidFill>
                  <a:srgbClr val="002060"/>
                </a:solidFill>
                <a:latin typeface="+mn-lt"/>
              </a:rPr>
              <a:t>: Some pupils in AP schools have social and emotional difficulties that have made it difficult for them to thrive in a traditional school setting. This can include mental health issues, difficulties with social interaction, or trauma.</a:t>
            </a:r>
          </a:p>
          <a:p>
            <a:pPr lvl="0"/>
            <a:endParaRPr lang="en-GB" sz="1800" dirty="0">
              <a:solidFill>
                <a:srgbClr val="002060"/>
              </a:solidFill>
              <a:latin typeface="+mn-lt"/>
            </a:endParaRPr>
          </a:p>
          <a:p>
            <a:pPr lvl="0"/>
            <a:r>
              <a:rPr lang="en-GB" sz="1800" b="1" dirty="0">
                <a:solidFill>
                  <a:srgbClr val="002060"/>
                </a:solidFill>
                <a:latin typeface="+mn-lt"/>
              </a:rPr>
              <a:t>SEN Needs</a:t>
            </a:r>
            <a:r>
              <a:rPr lang="en-GB" sz="1800" dirty="0">
                <a:solidFill>
                  <a:srgbClr val="002060"/>
                </a:solidFill>
                <a:latin typeface="+mn-lt"/>
              </a:rPr>
              <a:t>: Some pupils in AP schools have specific SEN Needs, such as dyslexia, dyscalculia, or attention deficit hyperactivity disorder (ADHD), that have made it difficult for them to succeed in a traditional school setting.</a:t>
            </a:r>
          </a:p>
          <a:p>
            <a:pPr lvl="0"/>
            <a:endParaRPr lang="en-GB" sz="1800" dirty="0">
              <a:solidFill>
                <a:srgbClr val="002060"/>
              </a:solidFill>
              <a:latin typeface="+mn-lt"/>
            </a:endParaRPr>
          </a:p>
          <a:p>
            <a:pPr lvl="0"/>
            <a:r>
              <a:rPr lang="en-GB" sz="1800" b="1" dirty="0">
                <a:solidFill>
                  <a:srgbClr val="002060"/>
                </a:solidFill>
                <a:latin typeface="+mn-lt"/>
              </a:rPr>
              <a:t>Disadvantaged backgrounds</a:t>
            </a:r>
            <a:r>
              <a:rPr lang="en-GB" sz="1800" dirty="0">
                <a:solidFill>
                  <a:srgbClr val="002060"/>
                </a:solidFill>
                <a:latin typeface="+mn-lt"/>
              </a:rPr>
              <a:t>: Pupils in AP schools are often from disadvantaged backgrounds and may have experienced poverty, neglect, abuse, or other forms of adversity. This can make it difficult for them to engage with their education and may lead to additional challenges such as poor health, low self-esteem, and a lack of motivation.</a:t>
            </a:r>
          </a:p>
          <a:p>
            <a:pPr lvl="0"/>
            <a:endParaRPr lang="en-US" dirty="0">
              <a:solidFill>
                <a:srgbClr val="4E5382"/>
              </a:solidFill>
              <a:latin typeface="+mn-lt"/>
            </a:endParaRPr>
          </a:p>
          <a:p>
            <a:r>
              <a:rPr lang="en-GB" sz="1800" b="1" dirty="0">
                <a:solidFill>
                  <a:srgbClr val="002060"/>
                </a:solidFill>
                <a:latin typeface="+mn-lt"/>
              </a:rPr>
              <a:t>Despite these challenges, AP schools provide a supportive environment that helps pupils to overcome these barriers and make progress in their education. With the right support, pupils in AP schools can develop the skills, confidence, and resilience they need to succeed in their future education and careers</a:t>
            </a:r>
            <a:r>
              <a:rPr lang="en-GB" sz="1800" dirty="0">
                <a:solidFill>
                  <a:srgbClr val="002060"/>
                </a:solidFill>
                <a:latin typeface="+mn-lt"/>
              </a:rPr>
              <a:t>.</a:t>
            </a:r>
          </a:p>
          <a:p>
            <a:pPr lvl="0"/>
            <a:endParaRPr lang="en-GB" dirty="0">
              <a:solidFill>
                <a:srgbClr val="4E5382"/>
              </a:solidFill>
              <a:latin typeface="+mn-lt"/>
            </a:endParaRPr>
          </a:p>
          <a:p>
            <a:endParaRPr lang="en-GB" dirty="0"/>
          </a:p>
        </p:txBody>
      </p:sp>
    </p:spTree>
    <p:extLst>
      <p:ext uri="{BB962C8B-B14F-4D97-AF65-F5344CB8AC3E}">
        <p14:creationId xmlns:p14="http://schemas.microsoft.com/office/powerpoint/2010/main" val="219598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5369AF-0EB7-4BAF-8B64-14FFB1E0C7EA}" type="slidenum">
              <a:rPr lang="en-GB" smtClean="0"/>
              <a:pPr/>
              <a:t>8</a:t>
            </a:fld>
            <a:endParaRPr lang="en-GB"/>
          </a:p>
        </p:txBody>
      </p:sp>
      <p:sp>
        <p:nvSpPr>
          <p:cNvPr id="3" name="Title 2"/>
          <p:cNvSpPr>
            <a:spLocks noGrp="1"/>
          </p:cNvSpPr>
          <p:nvPr>
            <p:ph type="title"/>
          </p:nvPr>
        </p:nvSpPr>
        <p:spPr/>
        <p:txBody>
          <a:bodyPr/>
          <a:lstStyle/>
          <a:p>
            <a:r>
              <a:rPr lang="en-US" dirty="0"/>
              <a:t>How multi agency working can help pupils at </a:t>
            </a:r>
            <a:r>
              <a:rPr lang="en-US" dirty="0" err="1"/>
              <a:t>Sandwell</a:t>
            </a:r>
            <a:r>
              <a:rPr lang="en-US" dirty="0"/>
              <a:t> Community School (SCS)</a:t>
            </a:r>
            <a:endParaRPr lang="en-GB" dirty="0"/>
          </a:p>
        </p:txBody>
      </p:sp>
      <p:graphicFrame>
        <p:nvGraphicFramePr>
          <p:cNvPr id="5" name="Diagram 4"/>
          <p:cNvGraphicFramePr/>
          <p:nvPr>
            <p:extLst>
              <p:ext uri="{D42A27DB-BD31-4B8C-83A1-F6EECF244321}">
                <p14:modId xmlns:p14="http://schemas.microsoft.com/office/powerpoint/2010/main" val="43713825"/>
              </p:ext>
            </p:extLst>
          </p:nvPr>
        </p:nvGraphicFramePr>
        <p:xfrm>
          <a:off x="620817" y="776752"/>
          <a:ext cx="11470539" cy="5593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6525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287E00B1-F885-4495-97DC-13F0F86373B2}"/>
              </a:ext>
            </a:extLst>
          </p:cNvPr>
          <p:cNvSpPr/>
          <p:nvPr/>
        </p:nvSpPr>
        <p:spPr>
          <a:xfrm rot="16200000">
            <a:off x="4268604" y="2727789"/>
            <a:ext cx="2429050" cy="2030753"/>
          </a:xfrm>
          <a:prstGeom prst="hexagon">
            <a:avLst/>
          </a:prstGeom>
          <a:solidFill>
            <a:schemeClr val="bg1">
              <a:lumMod val="85000"/>
            </a:schemeClr>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Hexagon 5">
            <a:extLst>
              <a:ext uri="{FF2B5EF4-FFF2-40B4-BE49-F238E27FC236}">
                <a16:creationId xmlns:a16="http://schemas.microsoft.com/office/drawing/2014/main" id="{0859F2B0-DE49-4BE6-AF8D-F29E2F56CDDF}"/>
              </a:ext>
            </a:extLst>
          </p:cNvPr>
          <p:cNvSpPr/>
          <p:nvPr/>
        </p:nvSpPr>
        <p:spPr>
          <a:xfrm rot="16200000">
            <a:off x="5013622" y="1632319"/>
            <a:ext cx="934072" cy="819034"/>
          </a:xfrm>
          <a:prstGeom prst="hexagon">
            <a:avLst/>
          </a:prstGeom>
          <a:solidFill>
            <a:srgbClr val="32ABCA"/>
          </a:solidFill>
          <a:ln>
            <a:solidFill>
              <a:srgbClr val="32ABC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Hexagon 6">
            <a:extLst>
              <a:ext uri="{FF2B5EF4-FFF2-40B4-BE49-F238E27FC236}">
                <a16:creationId xmlns:a16="http://schemas.microsoft.com/office/drawing/2014/main" id="{9DB50556-CD1B-460B-B73C-C21C4B1ED274}"/>
              </a:ext>
            </a:extLst>
          </p:cNvPr>
          <p:cNvSpPr/>
          <p:nvPr/>
        </p:nvSpPr>
        <p:spPr>
          <a:xfrm rot="16200000">
            <a:off x="6693819" y="3250136"/>
            <a:ext cx="976108" cy="819034"/>
          </a:xfrm>
          <a:prstGeom prst="hexagon">
            <a:avLst/>
          </a:prstGeom>
          <a:solidFill>
            <a:srgbClr val="E9252F"/>
          </a:solidFill>
          <a:ln>
            <a:solidFill>
              <a:srgbClr val="E925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Hexagon 7">
            <a:extLst>
              <a:ext uri="{FF2B5EF4-FFF2-40B4-BE49-F238E27FC236}">
                <a16:creationId xmlns:a16="http://schemas.microsoft.com/office/drawing/2014/main" id="{48447A3E-BDE0-4387-9FBF-0791554B47F0}"/>
              </a:ext>
            </a:extLst>
          </p:cNvPr>
          <p:cNvSpPr/>
          <p:nvPr/>
        </p:nvSpPr>
        <p:spPr>
          <a:xfrm rot="16200000">
            <a:off x="3212180" y="3260302"/>
            <a:ext cx="996442" cy="819034"/>
          </a:xfrm>
          <a:prstGeom prst="hexagon">
            <a:avLst/>
          </a:prstGeom>
          <a:solidFill>
            <a:srgbClr val="4E5382"/>
          </a:solidFill>
          <a:ln>
            <a:solidFill>
              <a:srgbClr val="4E538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Hexagon 8">
            <a:extLst>
              <a:ext uri="{FF2B5EF4-FFF2-40B4-BE49-F238E27FC236}">
                <a16:creationId xmlns:a16="http://schemas.microsoft.com/office/drawing/2014/main" id="{9E97AC76-E959-42A6-AF6F-FDE28CBFA4DB}"/>
              </a:ext>
            </a:extLst>
          </p:cNvPr>
          <p:cNvSpPr/>
          <p:nvPr/>
        </p:nvSpPr>
        <p:spPr>
          <a:xfrm rot="16200000">
            <a:off x="4995075" y="5068351"/>
            <a:ext cx="976108" cy="819034"/>
          </a:xfrm>
          <a:prstGeom prst="hexagon">
            <a:avLst/>
          </a:prstGeom>
          <a:solidFill>
            <a:srgbClr val="406CA7"/>
          </a:solidFill>
          <a:ln>
            <a:solidFill>
              <a:srgbClr val="406CA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descr="Brain in head with solid fill">
            <a:extLst>
              <a:ext uri="{FF2B5EF4-FFF2-40B4-BE49-F238E27FC236}">
                <a16:creationId xmlns:a16="http://schemas.microsoft.com/office/drawing/2014/main" id="{6FA2E394-A846-46DA-B14A-83C32A5CFDA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45297" y="1651300"/>
            <a:ext cx="725602" cy="725602"/>
          </a:xfrm>
          <a:prstGeom prst="rect">
            <a:avLst/>
          </a:prstGeom>
        </p:spPr>
      </p:pic>
      <p:pic>
        <p:nvPicPr>
          <p:cNvPr id="27" name="Graphic 26" descr="Chat with solid fill">
            <a:extLst>
              <a:ext uri="{FF2B5EF4-FFF2-40B4-BE49-F238E27FC236}">
                <a16:creationId xmlns:a16="http://schemas.microsoft.com/office/drawing/2014/main" id="{D50DC4D5-CD2D-4336-A6BD-7A205428269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04612" y="3333416"/>
            <a:ext cx="663666" cy="663666"/>
          </a:xfrm>
          <a:prstGeom prst="rect">
            <a:avLst/>
          </a:prstGeom>
        </p:spPr>
      </p:pic>
      <p:pic>
        <p:nvPicPr>
          <p:cNvPr id="28" name="Graphic 27" descr="Briefcase with solid fill">
            <a:extLst>
              <a:ext uri="{FF2B5EF4-FFF2-40B4-BE49-F238E27FC236}">
                <a16:creationId xmlns:a16="http://schemas.microsoft.com/office/drawing/2014/main" id="{A8966979-F382-4FC3-A63D-F2C64C1066F6}"/>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05198" y="4452938"/>
            <a:ext cx="606147" cy="606147"/>
          </a:xfrm>
          <a:prstGeom prst="rect">
            <a:avLst/>
          </a:prstGeom>
        </p:spPr>
      </p:pic>
      <p:pic>
        <p:nvPicPr>
          <p:cNvPr id="29" name="Graphic 28" descr="School boy with solid fill">
            <a:extLst>
              <a:ext uri="{FF2B5EF4-FFF2-40B4-BE49-F238E27FC236}">
                <a16:creationId xmlns:a16="http://schemas.microsoft.com/office/drawing/2014/main" id="{76ACC5E5-E84C-4423-961F-1C13AE013489}"/>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5297" y="5103947"/>
            <a:ext cx="691647" cy="691647"/>
          </a:xfrm>
          <a:prstGeom prst="rect">
            <a:avLst/>
          </a:prstGeom>
        </p:spPr>
      </p:pic>
      <p:pic>
        <p:nvPicPr>
          <p:cNvPr id="30" name="Graphic 29" descr="Family with two children with solid fill">
            <a:extLst>
              <a:ext uri="{FF2B5EF4-FFF2-40B4-BE49-F238E27FC236}">
                <a16:creationId xmlns:a16="http://schemas.microsoft.com/office/drawing/2014/main" id="{2B1EE081-76F9-4227-8BF0-47B5B659B1E6}"/>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420059" y="3388693"/>
            <a:ext cx="582583" cy="582583"/>
          </a:xfrm>
          <a:prstGeom prst="rect">
            <a:avLst/>
          </a:prstGeom>
        </p:spPr>
      </p:pic>
      <p:sp>
        <p:nvSpPr>
          <p:cNvPr id="51" name="TextBox 50">
            <a:extLst>
              <a:ext uri="{FF2B5EF4-FFF2-40B4-BE49-F238E27FC236}">
                <a16:creationId xmlns:a16="http://schemas.microsoft.com/office/drawing/2014/main" id="{348DCB19-0398-4AD9-8792-619BF57CA365}"/>
              </a:ext>
            </a:extLst>
          </p:cNvPr>
          <p:cNvSpPr txBox="1"/>
          <p:nvPr/>
        </p:nvSpPr>
        <p:spPr bwMode="auto">
          <a:xfrm>
            <a:off x="6032894" y="1023266"/>
            <a:ext cx="5424402"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lgn="just"/>
            <a:r>
              <a:rPr lang="en-GB" sz="1600" b="1" kern="0" dirty="0">
                <a:latin typeface="Arial" panose="020B0604020202020204" pitchFamily="34" charset="0"/>
                <a:cs typeface="Arial" panose="020B0604020202020204" pitchFamily="34" charset="0"/>
              </a:rPr>
              <a:t>Mental health therapist </a:t>
            </a:r>
          </a:p>
          <a:p>
            <a:pPr algn="just"/>
            <a:r>
              <a:rPr lang="en-GB" sz="1600" kern="0" dirty="0">
                <a:latin typeface="Arial" panose="020B0604020202020204" pitchFamily="34" charset="0"/>
                <a:cs typeface="Arial" panose="020B0604020202020204" pitchFamily="34" charset="0"/>
              </a:rPr>
              <a:t>Of those pupils with SEN in state-funded AP, 76.3% had Social, Emotional and Mental Health recorded as their primary type of need. Interventions such as Cognitive Behaviour Therapy (CBT) and group therapy sessions that support the onset of poor mental health build resilience and reduce the risk of longer-term dependency on statutory services</a:t>
            </a:r>
          </a:p>
        </p:txBody>
      </p:sp>
      <p:sp>
        <p:nvSpPr>
          <p:cNvPr id="52" name="TextBox 51">
            <a:extLst>
              <a:ext uri="{FF2B5EF4-FFF2-40B4-BE49-F238E27FC236}">
                <a16:creationId xmlns:a16="http://schemas.microsoft.com/office/drawing/2014/main" id="{4A238C37-F6B1-4E94-9C08-077F6BE0A327}"/>
              </a:ext>
            </a:extLst>
          </p:cNvPr>
          <p:cNvSpPr txBox="1"/>
          <p:nvPr/>
        </p:nvSpPr>
        <p:spPr bwMode="auto">
          <a:xfrm>
            <a:off x="8206582" y="3324050"/>
            <a:ext cx="3552665"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en-GB" sz="1600" b="1" kern="0" dirty="0">
                <a:latin typeface="Arial" panose="020B0604020202020204" pitchFamily="34" charset="0"/>
                <a:cs typeface="Arial" panose="020B0604020202020204" pitchFamily="34" charset="0"/>
              </a:rPr>
              <a:t>Speech and language therapist</a:t>
            </a:r>
          </a:p>
          <a:p>
            <a:r>
              <a:rPr lang="en-GB" sz="1600" kern="0" dirty="0">
                <a:latin typeface="Arial" panose="020B0604020202020204" pitchFamily="34" charset="0"/>
                <a:cs typeface="Arial" panose="020B0604020202020204" pitchFamily="34" charset="0"/>
              </a:rPr>
              <a:t>82.2% of pupils in state-funded AP had been identified with SEN. Approximately 60-80% of young people in the youth justice system secure estate have impaired speech and language skills.  </a:t>
            </a:r>
          </a:p>
        </p:txBody>
      </p:sp>
      <p:sp>
        <p:nvSpPr>
          <p:cNvPr id="54" name="TextBox 53">
            <a:extLst>
              <a:ext uri="{FF2B5EF4-FFF2-40B4-BE49-F238E27FC236}">
                <a16:creationId xmlns:a16="http://schemas.microsoft.com/office/drawing/2014/main" id="{EB9A9E4B-2707-4673-A127-75E2DED135C3}"/>
              </a:ext>
            </a:extLst>
          </p:cNvPr>
          <p:cNvSpPr txBox="1"/>
          <p:nvPr/>
        </p:nvSpPr>
        <p:spPr bwMode="auto">
          <a:xfrm>
            <a:off x="6498506" y="5159382"/>
            <a:ext cx="356223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en-GB" sz="1600" b="1" kern="0" dirty="0">
                <a:latin typeface="Arial" panose="020B0604020202020204" pitchFamily="34" charset="0"/>
                <a:cs typeface="Arial" panose="020B0604020202020204" pitchFamily="34" charset="0"/>
              </a:rPr>
              <a:t>Youth worker </a:t>
            </a:r>
          </a:p>
          <a:p>
            <a:r>
              <a:rPr lang="en-GB" sz="1600" kern="0" dirty="0">
                <a:latin typeface="Arial" panose="020B0604020202020204" pitchFamily="34" charset="0"/>
                <a:cs typeface="Arial" panose="020B0604020202020204" pitchFamily="34" charset="0"/>
              </a:rPr>
              <a:t>1-2-1 consistent relationships with a trusted mentor have a good evidence base for re-engaging young people in education and preventing involvement in serious violence </a:t>
            </a:r>
          </a:p>
        </p:txBody>
      </p:sp>
      <p:sp>
        <p:nvSpPr>
          <p:cNvPr id="55" name="TextBox 54">
            <a:extLst>
              <a:ext uri="{FF2B5EF4-FFF2-40B4-BE49-F238E27FC236}">
                <a16:creationId xmlns:a16="http://schemas.microsoft.com/office/drawing/2014/main" id="{67EB796F-4394-4D01-9F4F-9213DE2DFA4B}"/>
              </a:ext>
            </a:extLst>
          </p:cNvPr>
          <p:cNvSpPr txBox="1"/>
          <p:nvPr/>
        </p:nvSpPr>
        <p:spPr bwMode="auto">
          <a:xfrm>
            <a:off x="338273" y="2814452"/>
            <a:ext cx="2811439"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en-GB" sz="1600" b="1" kern="0" dirty="0">
                <a:latin typeface="Arial" panose="020B0604020202020204" pitchFamily="34" charset="0"/>
                <a:cs typeface="Arial" panose="020B0604020202020204" pitchFamily="34" charset="0"/>
              </a:rPr>
              <a:t>Family support worker </a:t>
            </a:r>
          </a:p>
          <a:p>
            <a:r>
              <a:rPr lang="en-GB" sz="1600" kern="0" dirty="0">
                <a:latin typeface="Arial" panose="020B0604020202020204" pitchFamily="34" charset="0"/>
                <a:cs typeface="Arial" panose="020B0604020202020204" pitchFamily="34" charset="0"/>
              </a:rPr>
              <a:t>68.8% of pupils in AP had been classified as a Child in Need at some point in the past 6 years, compared to 9.5% of pupils in state-funded primary and secondary schools.</a:t>
            </a:r>
          </a:p>
          <a:p>
            <a:endParaRPr lang="en-GB" sz="1600" kern="0" dirty="0">
              <a:latin typeface="Arial" panose="020B0604020202020204" pitchFamily="34" charset="0"/>
              <a:cs typeface="Arial" panose="020B0604020202020204" pitchFamily="34" charset="0"/>
            </a:endParaRPr>
          </a:p>
          <a:p>
            <a:r>
              <a:rPr lang="en-GB" sz="1600" kern="0" dirty="0">
                <a:latin typeface="Arial" panose="020B0604020202020204" pitchFamily="34" charset="0"/>
                <a:cs typeface="Arial" panose="020B0604020202020204" pitchFamily="34" charset="0"/>
              </a:rPr>
              <a:t>There is evidence that interventions such as family therapy can reduce youth crime and child behavioural problems</a:t>
            </a:r>
            <a:endParaRPr lang="en-GB" sz="1600" b="1" kern="0"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069C7F6E-E911-4AB1-89D3-B8C9B6EF1870}"/>
              </a:ext>
            </a:extLst>
          </p:cNvPr>
          <p:cNvSpPr txBox="1"/>
          <p:nvPr/>
        </p:nvSpPr>
        <p:spPr bwMode="auto">
          <a:xfrm>
            <a:off x="249284" y="2014101"/>
            <a:ext cx="3237795" cy="42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lvl="0" algn="r">
              <a:lnSpc>
                <a:spcPct val="120000"/>
              </a:lnSpc>
            </a:pPr>
            <a:endParaRPr lang="en-GB" sz="1200" dirty="0">
              <a:latin typeface="Arial" panose="020B0604020202020204" pitchFamily="34" charset="0"/>
              <a:ea typeface="Times New Roman" panose="02020603050405020304" pitchFamily="18" charset="0"/>
              <a:cs typeface="Arial" panose="020B0604020202020204" pitchFamily="34" charset="0"/>
            </a:endParaRPr>
          </a:p>
          <a:p>
            <a:pPr lvl="0" algn="r">
              <a:lnSpc>
                <a:spcPct val="120000"/>
              </a:lnSpc>
            </a:pPr>
            <a:r>
              <a:rPr lang="en-GB" sz="1200" dirty="0">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7" name="TextBox 56">
            <a:extLst>
              <a:ext uri="{FF2B5EF4-FFF2-40B4-BE49-F238E27FC236}">
                <a16:creationId xmlns:a16="http://schemas.microsoft.com/office/drawing/2014/main" id="{6D43BCD1-CE49-42DE-98AB-950A88BBA442}"/>
              </a:ext>
            </a:extLst>
          </p:cNvPr>
          <p:cNvSpPr txBox="1"/>
          <p:nvPr/>
        </p:nvSpPr>
        <p:spPr bwMode="auto">
          <a:xfrm>
            <a:off x="4517799" y="2891397"/>
            <a:ext cx="2002946"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lgn="ctr"/>
            <a:endParaRPr lang="en-GB" sz="1200" b="1" kern="0" dirty="0">
              <a:latin typeface="Arial" panose="020B0604020202020204" pitchFamily="34" charset="0"/>
              <a:cs typeface="Arial" panose="020B0604020202020204" pitchFamily="34" charset="0"/>
            </a:endParaRPr>
          </a:p>
          <a:p>
            <a:pPr algn="ctr"/>
            <a:r>
              <a:rPr lang="en-GB" sz="1400" b="1" kern="0" dirty="0">
                <a:latin typeface="Arial" panose="020B0604020202020204" pitchFamily="34" charset="0"/>
                <a:cs typeface="Arial" panose="020B0604020202020204" pitchFamily="34" charset="0"/>
              </a:rPr>
              <a:t>There are at 4 different specialists in the APST team</a:t>
            </a:r>
          </a:p>
          <a:p>
            <a:pPr algn="ctr"/>
            <a:endParaRPr lang="en-GB" sz="1400" b="1" kern="0" dirty="0">
              <a:latin typeface="Arial" panose="020B0604020202020204" pitchFamily="34" charset="0"/>
              <a:cs typeface="Arial" panose="020B0604020202020204" pitchFamily="34" charset="0"/>
            </a:endParaRPr>
          </a:p>
          <a:p>
            <a:pPr algn="ctr"/>
            <a:r>
              <a:rPr lang="en-GB" sz="1400" b="1" kern="0" dirty="0">
                <a:latin typeface="Arial" panose="020B0604020202020204" pitchFamily="34" charset="0"/>
                <a:cs typeface="Arial" panose="020B0604020202020204" pitchFamily="34" charset="0"/>
              </a:rPr>
              <a:t>These specialists reflect the need profile of SCS</a:t>
            </a:r>
          </a:p>
        </p:txBody>
      </p:sp>
      <p:sp>
        <p:nvSpPr>
          <p:cNvPr id="3" name="Title 6">
            <a:extLst>
              <a:ext uri="{FF2B5EF4-FFF2-40B4-BE49-F238E27FC236}">
                <a16:creationId xmlns:a16="http://schemas.microsoft.com/office/drawing/2014/main" id="{4E53465D-7504-62AD-EC09-2C8692F2754A}"/>
              </a:ext>
            </a:extLst>
          </p:cNvPr>
          <p:cNvSpPr txBox="1">
            <a:spLocks/>
          </p:cNvSpPr>
          <p:nvPr/>
        </p:nvSpPr>
        <p:spPr>
          <a:xfrm>
            <a:off x="338273" y="157587"/>
            <a:ext cx="10732717" cy="659286"/>
          </a:xfrm>
          <a:prstGeom prst="rect">
            <a:avLst/>
          </a:prstGeom>
          <a:ln w="38100">
            <a:solidFill>
              <a:srgbClr val="00B050"/>
            </a:solidFill>
          </a:ln>
        </p:spPr>
        <p:txBody>
          <a:bodyPr vert="horz" lIns="91440" tIns="45720" rIns="91440" bIns="45720" rtlCol="0" anchor="b">
            <a:normAutofit/>
          </a:bodyPr>
          <a:lstStyle>
            <a:lvl1pPr algn="l" defTabSz="913526" rtl="0" eaLnBrk="1" fontAlgn="base" hangingPunct="1">
              <a:spcBef>
                <a:spcPct val="0"/>
              </a:spcBef>
              <a:spcAft>
                <a:spcPct val="0"/>
              </a:spcAft>
              <a:defRPr lang="en-GB" sz="5000" b="1">
                <a:solidFill>
                  <a:schemeClr val="tx2"/>
                </a:solidFill>
                <a:latin typeface="Arial" panose="020B0604020202020204" pitchFamily="34" charset="0"/>
                <a:ea typeface="+mj-ea"/>
                <a:cs typeface="Arial" panose="020B0604020202020204" pitchFamily="34" charset="0"/>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a:lstStyle>
          <a:p>
            <a:r>
              <a:rPr lang="en-GB" sz="3600" kern="0" dirty="0">
                <a:latin typeface="Arial"/>
                <a:cs typeface="Arial"/>
              </a:rPr>
              <a:t>SCS Taskforce composition and rationale</a:t>
            </a:r>
            <a:endParaRPr lang="en-GB" sz="3600" kern="0" dirty="0"/>
          </a:p>
        </p:txBody>
      </p:sp>
      <p:pic>
        <p:nvPicPr>
          <p:cNvPr id="4" name="Picture 3" descr="A picture containing graphical user interface&#10;&#10;Description automatically generated">
            <a:extLst>
              <a:ext uri="{FF2B5EF4-FFF2-40B4-BE49-F238E27FC236}">
                <a16:creationId xmlns:a16="http://schemas.microsoft.com/office/drawing/2014/main" id="{009E3F1D-22C8-4F24-628C-76A4B3EE374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7750" y="1215992"/>
            <a:ext cx="2903596" cy="1116768"/>
          </a:xfrm>
          <a:prstGeom prst="rect">
            <a:avLst/>
          </a:prstGeom>
        </p:spPr>
      </p:pic>
    </p:spTree>
    <p:extLst>
      <p:ext uri="{BB962C8B-B14F-4D97-AF65-F5344CB8AC3E}">
        <p14:creationId xmlns:p14="http://schemas.microsoft.com/office/powerpoint/2010/main" val="38660095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Funding project">
      <a:dk1>
        <a:sysClr val="windowText" lastClr="000000"/>
      </a:dk1>
      <a:lt1>
        <a:sysClr val="window" lastClr="FFFFFF"/>
      </a:lt1>
      <a:dk2>
        <a:srgbClr val="104F75"/>
      </a:dk2>
      <a:lt2>
        <a:srgbClr val="FFFFFF"/>
      </a:lt2>
      <a:accent1>
        <a:srgbClr val="C6E0E4"/>
      </a:accent1>
      <a:accent2>
        <a:srgbClr val="7F7F7F"/>
      </a:accent2>
      <a:accent3>
        <a:srgbClr val="38A3E3"/>
      </a:accent3>
      <a:accent4>
        <a:srgbClr val="448690"/>
      </a:accent4>
      <a:accent5>
        <a:srgbClr val="407291"/>
      </a:accent5>
      <a:accent6>
        <a:srgbClr val="7F7F7F"/>
      </a:accent6>
      <a:hlink>
        <a:srgbClr val="A9D0D6"/>
      </a:hlink>
      <a:folHlink>
        <a:srgbClr val="104F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a:defRPr kern="0"/>
        </a:defPPr>
      </a:lstStyle>
    </a:txDef>
  </a:objectDefaults>
  <a:extraClrSchemeLst>
    <a:extraClrScheme>
      <a:clrScheme name="Default Design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EED50834-2C19-4A70-86D4-E10EE78893C8}" vid="{1A920B28-A891-422D-B102-54B73612FB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5C968F831866489F5EE850449D460F" ma:contentTypeVersion="19" ma:contentTypeDescription="Create a new document." ma:contentTypeScope="" ma:versionID="b6b801e61a5e5c2627bbb25d77f316e9">
  <xsd:schema xmlns:xsd="http://www.w3.org/2001/XMLSchema" xmlns:xs="http://www.w3.org/2001/XMLSchema" xmlns:p="http://schemas.microsoft.com/office/2006/metadata/properties" xmlns:ns2="61baf78d-8098-47de-b02b-610b1fa6cb7c" xmlns:ns3="8c566321-f672-4e06-a901-b5e72b4c4357" xmlns:ns4="7b102783-98a1-4b3e-b9b8-694d40507177" targetNamespace="http://schemas.microsoft.com/office/2006/metadata/properties" ma:root="true" ma:fieldsID="5c5fbccd57b85af842a96999ffba2954" ns2:_="" ns3:_="" ns4:_="">
    <xsd:import namespace="61baf78d-8098-47de-b02b-610b1fa6cb7c"/>
    <xsd:import namespace="8c566321-f672-4e06-a901-b5e72b4c4357"/>
    <xsd:import namespace="7b102783-98a1-4b3e-b9b8-694d40507177"/>
    <xsd:element name="properties">
      <xsd:complexType>
        <xsd:sequence>
          <xsd:element name="documentManagement">
            <xsd:complexType>
              <xsd:all>
                <xsd:element ref="ns2:d907b541b4ab4e39b47ece39a5ca73c4" minOccurs="0"/>
                <xsd:element ref="ns3:TaxCatchAll" minOccurs="0"/>
                <xsd:element ref="ns2:jc4fc68ab47e40898a603f73f80c7c25" minOccurs="0"/>
                <xsd:element ref="ns4:MediaServiceMetadata" minOccurs="0"/>
                <xsd:element ref="ns4:MediaServiceFastMetadata" minOccurs="0"/>
                <xsd:element ref="ns4:MediaServiceAutoKeyPoints" minOccurs="0"/>
                <xsd:element ref="ns4:MediaServiceKeyPoints" minOccurs="0"/>
                <xsd:element ref="ns2:SharedWithUsers" minOccurs="0"/>
                <xsd:element ref="ns2:SharedWithDetails"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baf78d-8098-47de-b02b-610b1fa6cb7c" elementFormDefault="qualified">
    <xsd:import namespace="http://schemas.microsoft.com/office/2006/documentManagement/types"/>
    <xsd:import namespace="http://schemas.microsoft.com/office/infopath/2007/PartnerControls"/>
    <xsd:element name="d907b541b4ab4e39b47ece39a5ca73c4" ma:index="9" ma:taxonomy="true" ma:internalName="d907b541b4ab4e39b47ece39a5ca73c4" ma:taxonomyFieldName="WPRightsProtectiveMarking" ma:displayName="Rights: Protective Marking" ma:default="1;#Official|0884c477-2e62-47ea-b19c-5af6e91124c5" ma:fieldId="{d907b541-b4ab-4e39-b47e-ce39a5ca73c4}" ma:sspId="ec07c698-60f5-424f-b9af-f4c59398b511" ma:termSetId="7870c18b-dc34-46a1-adf5-a571f0cac88b" ma:anchorId="00000000-0000-0000-0000-000000000000" ma:open="false" ma:isKeyword="false">
      <xsd:complexType>
        <xsd:sequence>
          <xsd:element ref="pc:Terms" minOccurs="0" maxOccurs="1"/>
        </xsd:sequence>
      </xsd:complexType>
    </xsd:element>
    <xsd:element name="jc4fc68ab47e40898a603f73f80c7c25" ma:index="12" nillable="true" ma:taxonomy="true" ma:internalName="jc4fc68ab47e40898a603f73f80c7c25" ma:taxonomyFieldName="WPSubject" ma:displayName="Subject" ma:default="" ma:fieldId="{3c4fc68a-b47e-4089-8a60-3f73f80c7c25}" ma:taxonomyMulti="true" ma:sspId="ec07c698-60f5-424f-b9af-f4c59398b511" ma:termSetId="2f3a6c16-0983-4d36-8f82-2cb41f34c000" ma:anchorId="00000000-0000-0000-0000-000000000000" ma:open="false" ma:isKeyword="false">
      <xsd:complexType>
        <xsd:sequence>
          <xsd:element ref="pc:Terms" minOccurs="0" maxOccurs="1"/>
        </xsd:sequence>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5a3bd91-4ca1-411d-bf62-a1d986de619a}" ma:internalName="TaxCatchAll" ma:showField="CatchAllData" ma:web="61baf78d-8098-47de-b02b-610b1fa6cb7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b102783-98a1-4b3e-b9b8-694d40507177"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ec07c698-60f5-424f-b9af-f4c59398b51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c566321-f672-4e06-a901-b5e72b4c4357">
      <Value>1</Value>
    </TaxCatchAll>
    <lcf76f155ced4ddcb4097134ff3c332f xmlns="7b102783-98a1-4b3e-b9b8-694d40507177">
      <Terms xmlns="http://schemas.microsoft.com/office/infopath/2007/PartnerControls"/>
    </lcf76f155ced4ddcb4097134ff3c332f>
    <jc4fc68ab47e40898a603f73f80c7c25 xmlns="61baf78d-8098-47de-b02b-610b1fa6cb7c">
      <Terms xmlns="http://schemas.microsoft.com/office/infopath/2007/PartnerControls"/>
    </jc4fc68ab47e40898a603f73f80c7c25>
    <d907b541b4ab4e39b47ece39a5ca73c4 xmlns="61baf78d-8098-47de-b02b-610b1fa6cb7c">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0884c477-2e62-47ea-b19c-5af6e91124c5</TermId>
        </TermInfo>
      </Terms>
    </d907b541b4ab4e39b47ece39a5ca73c4>
  </documentManagement>
</p:properties>
</file>

<file path=customXml/itemProps1.xml><?xml version="1.0" encoding="utf-8"?>
<ds:datastoreItem xmlns:ds="http://schemas.openxmlformats.org/officeDocument/2006/customXml" ds:itemID="{DEA1BB00-BC31-4E63-9B73-7AD0855ED787}">
  <ds:schemaRefs>
    <ds:schemaRef ds:uri="http://schemas.microsoft.com/sharepoint/v3/contenttype/forms"/>
  </ds:schemaRefs>
</ds:datastoreItem>
</file>

<file path=customXml/itemProps2.xml><?xml version="1.0" encoding="utf-8"?>
<ds:datastoreItem xmlns:ds="http://schemas.openxmlformats.org/officeDocument/2006/customXml" ds:itemID="{4CD32E8A-3372-4B3C-9B56-6D7C97A451AE}">
  <ds:schemaRefs>
    <ds:schemaRef ds:uri="61baf78d-8098-47de-b02b-610b1fa6cb7c"/>
    <ds:schemaRef ds:uri="7b102783-98a1-4b3e-b9b8-694d40507177"/>
    <ds:schemaRef ds:uri="8c566321-f672-4e06-a901-b5e72b4c43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2EEBC0A-F291-4D0D-88F9-4EED22D97B95}">
  <ds:schemaRefs>
    <ds:schemaRef ds:uri="8c566321-f672-4e06-a901-b5e72b4c4357"/>
    <ds:schemaRef ds:uri="61baf78d-8098-47de-b02b-610b1fa6cb7c"/>
    <ds:schemaRef ds:uri="http://purl.org/dc/terms/"/>
    <ds:schemaRef ds:uri="7b102783-98a1-4b3e-b9b8-694d40507177"/>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1631</TotalTime>
  <Words>4240</Words>
  <Application>Microsoft Office PowerPoint</Application>
  <PresentationFormat>Widescreen</PresentationFormat>
  <Paragraphs>253</Paragraphs>
  <Slides>21</Slides>
  <Notes>13</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Calibri Light</vt:lpstr>
      <vt:lpstr>Segoe UI</vt:lpstr>
      <vt:lpstr>blank</vt:lpstr>
      <vt:lpstr>Office Theme</vt:lpstr>
      <vt:lpstr>think-cell Slide</vt:lpstr>
      <vt:lpstr>Alternative Provision Specialist Taskforce   </vt:lpstr>
      <vt:lpstr>PowerPoint Presentation</vt:lpstr>
      <vt:lpstr>PowerPoint Presentation</vt:lpstr>
      <vt:lpstr>PowerPoint Presentation</vt:lpstr>
      <vt:lpstr>SEND and AP Improvement Plan - Published</vt:lpstr>
      <vt:lpstr>APST Pilot is being Extended until March 2025! </vt:lpstr>
      <vt:lpstr>What unique challenges do pupils in an AP school have compared to maintained schools and academies</vt:lpstr>
      <vt:lpstr>How multi agency working can help pupils at Sandwell Community School (SCS)</vt:lpstr>
      <vt:lpstr>PowerPoint Presentation</vt:lpstr>
      <vt:lpstr>SCS Specialists meeting the outcomes of the grant; Reduce involvement in crime</vt:lpstr>
      <vt:lpstr>SCS Specialists meeting the outcomes of the grant; Improve Attendance/NEETS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 Taskforce Feedback Forms Examples</vt:lpstr>
      <vt:lpstr>Why Should you Match fund?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Specialist Taskforces</dc:title>
  <dc:creator>M Bhogal (Staff);K Morgan</dc:creator>
  <cp:lastModifiedBy>K Morgan (Staff)</cp:lastModifiedBy>
  <cp:revision>83</cp:revision>
  <cp:lastPrinted>2023-03-06T16:09:10Z</cp:lastPrinted>
  <dcterms:created xsi:type="dcterms:W3CDTF">2021-06-01T08:29:08Z</dcterms:created>
  <dcterms:modified xsi:type="dcterms:W3CDTF">2023-03-09T18:20:24Z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0x0101000F5C968F831866489F5EE850449D460F</vt:lpwstr>
  </property>
  <property fmtid="{D5CDD505-2E9C-101B-9397-08002B2CF9AE}" pid="3" name="WPRightsProtectiveMarking">
    <vt:lpwstr>1;#Official|0884c477-2e62-47ea-b19c-5af6e91124c5</vt:lpwstr>
  </property>
  <property fmtid="{D5CDD505-2E9C-101B-9397-08002B2CF9AE}" pid="4" name="WPSubject">
    <vt:lpwstr/>
  </property>
  <property fmtid="{D5CDD505-2E9C-101B-9397-08002B2CF9AE}" pid="5" name="MediaServiceImageTags">
    <vt:lpwstr/>
  </property>
</Properties>
</file>